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4"/>
  </p:sldMasterIdLst>
  <p:notesMasterIdLst>
    <p:notesMasterId r:id="rId61"/>
  </p:notesMasterIdLst>
  <p:handoutMasterIdLst>
    <p:handoutMasterId r:id="rId62"/>
  </p:handoutMasterIdLst>
  <p:sldIdLst>
    <p:sldId id="400" r:id="rId5"/>
    <p:sldId id="433" r:id="rId6"/>
    <p:sldId id="501" r:id="rId7"/>
    <p:sldId id="502" r:id="rId8"/>
    <p:sldId id="504" r:id="rId9"/>
    <p:sldId id="549" r:id="rId10"/>
    <p:sldId id="536" r:id="rId11"/>
    <p:sldId id="537" r:id="rId12"/>
    <p:sldId id="503" r:id="rId13"/>
    <p:sldId id="515" r:id="rId14"/>
    <p:sldId id="505" r:id="rId15"/>
    <p:sldId id="451" r:id="rId16"/>
    <p:sldId id="405" r:id="rId17"/>
    <p:sldId id="493" r:id="rId18"/>
    <p:sldId id="464" r:id="rId19"/>
    <p:sldId id="472" r:id="rId20"/>
    <p:sldId id="467" r:id="rId21"/>
    <p:sldId id="509" r:id="rId22"/>
    <p:sldId id="496" r:id="rId23"/>
    <p:sldId id="550" r:id="rId24"/>
    <p:sldId id="551" r:id="rId25"/>
    <p:sldId id="552" r:id="rId26"/>
    <p:sldId id="491" r:id="rId27"/>
    <p:sldId id="443" r:id="rId28"/>
    <p:sldId id="445" r:id="rId29"/>
    <p:sldId id="516" r:id="rId30"/>
    <p:sldId id="510" r:id="rId31"/>
    <p:sldId id="477" r:id="rId32"/>
    <p:sldId id="479" r:id="rId33"/>
    <p:sldId id="519" r:id="rId34"/>
    <p:sldId id="527" r:id="rId35"/>
    <p:sldId id="528" r:id="rId36"/>
    <p:sldId id="529" r:id="rId37"/>
    <p:sldId id="553" r:id="rId38"/>
    <p:sldId id="530" r:id="rId39"/>
    <p:sldId id="531" r:id="rId40"/>
    <p:sldId id="532" r:id="rId41"/>
    <p:sldId id="533" r:id="rId42"/>
    <p:sldId id="534" r:id="rId43"/>
    <p:sldId id="540" r:id="rId44"/>
    <p:sldId id="539" r:id="rId45"/>
    <p:sldId id="538" r:id="rId46"/>
    <p:sldId id="541" r:id="rId47"/>
    <p:sldId id="542" r:id="rId48"/>
    <p:sldId id="543" r:id="rId49"/>
    <p:sldId id="544" r:id="rId50"/>
    <p:sldId id="545" r:id="rId51"/>
    <p:sldId id="546" r:id="rId52"/>
    <p:sldId id="547" r:id="rId53"/>
    <p:sldId id="535" r:id="rId54"/>
    <p:sldId id="511" r:id="rId55"/>
    <p:sldId id="512" r:id="rId56"/>
    <p:sldId id="513" r:id="rId57"/>
    <p:sldId id="507" r:id="rId58"/>
    <p:sldId id="548" r:id="rId59"/>
    <p:sldId id="432" r:id="rId60"/>
  </p:sldIdLst>
  <p:sldSz cx="12188825" cy="6858000"/>
  <p:notesSz cx="6858000" cy="9296400"/>
  <p:custDataLst>
    <p:tags r:id="rId63"/>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5">
          <p15:clr>
            <a:srgbClr val="A4A3A4"/>
          </p15:clr>
        </p15:guide>
        <p15:guide id="2" orient="horz" pos="719">
          <p15:clr>
            <a:srgbClr val="A4A3A4"/>
          </p15:clr>
        </p15:guide>
        <p15:guide id="3" orient="horz" pos="4185">
          <p15:clr>
            <a:srgbClr val="A4A3A4"/>
          </p15:clr>
        </p15:guide>
        <p15:guide id="4" orient="horz" pos="3946">
          <p15:clr>
            <a:srgbClr val="A4A3A4"/>
          </p15:clr>
        </p15:guide>
        <p15:guide id="5" orient="horz" pos="1068">
          <p15:clr>
            <a:srgbClr val="A4A3A4"/>
          </p15:clr>
        </p15:guide>
        <p15:guide id="6" orient="horz" pos="4283">
          <p15:clr>
            <a:srgbClr val="A4A3A4"/>
          </p15:clr>
        </p15:guide>
        <p15:guide id="7" orient="horz">
          <p15:clr>
            <a:srgbClr val="A4A3A4"/>
          </p15:clr>
        </p15:guide>
        <p15:guide id="8" orient="horz" pos="4319">
          <p15:clr>
            <a:srgbClr val="A4A3A4"/>
          </p15:clr>
        </p15:guide>
        <p15:guide id="9" pos="326">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074" autoAdjust="0"/>
    <p:restoredTop sz="80380" autoAdjust="0"/>
  </p:normalViewPr>
  <p:slideViewPr>
    <p:cSldViewPr snapToGrid="0">
      <p:cViewPr varScale="1">
        <p:scale>
          <a:sx n="59" d="100"/>
          <a:sy n="59" d="100"/>
        </p:scale>
        <p:origin x="114" y="24"/>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78" d="100"/>
        <a:sy n="78" d="100"/>
      </p:scale>
      <p:origin x="0" y="0"/>
    </p:cViewPr>
  </p:sorterViewPr>
  <p:notesViewPr>
    <p:cSldViewPr snapToGrid="0" showGuides="1">
      <p:cViewPr varScale="1">
        <p:scale>
          <a:sx n="55" d="100"/>
          <a:sy n="55" d="100"/>
        </p:scale>
        <p:origin x="-251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8/1/2013</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8/1/2013</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373849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Difference of IOT</a:t>
            </a:r>
            <a:r>
              <a:rPr lang="en-US" baseline="0" dirty="0" smtClean="0"/>
              <a:t> and Internet  IPV6 – MDSN this month … </a:t>
            </a:r>
          </a:p>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Huge opportunities</a:t>
            </a:r>
            <a:r>
              <a:rPr lang="en-US" sz="1600" kern="1200" baseline="0" dirty="0" smtClean="0">
                <a:solidFill>
                  <a:schemeClr val="tx1"/>
                </a:solidFill>
                <a:effectLst/>
                <a:latin typeface="Segoe UI" pitchFamily="34" charset="0"/>
                <a:ea typeface="+mn-ea"/>
                <a:cs typeface="+mn-cs"/>
              </a:rPr>
              <a:t> in internet of things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Internet of things can help us monitor our environment and help optimize our physical</a:t>
            </a:r>
            <a:r>
              <a:rPr lang="en-US" sz="1600" kern="1200" baseline="0" dirty="0" smtClean="0">
                <a:solidFill>
                  <a:schemeClr val="tx1"/>
                </a:solidFill>
                <a:effectLst/>
                <a:latin typeface="Segoe UI" pitchFamily="34" charset="0"/>
                <a:ea typeface="+mn-ea"/>
                <a:cs typeface="+mn-cs"/>
              </a:rPr>
              <a:t> world.</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64597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150887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Collective intelligence and predictive analysis is where big data is going next</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By now, the</a:t>
            </a:r>
            <a:r>
              <a:rPr lang="en-US" sz="1600" kern="1200" baseline="0" dirty="0" smtClean="0">
                <a:solidFill>
                  <a:schemeClr val="tx1"/>
                </a:solidFill>
                <a:effectLst/>
                <a:latin typeface="Segoe UI" pitchFamily="34" charset="0"/>
                <a:ea typeface="+mn-ea"/>
                <a:cs typeface="+mn-cs"/>
              </a:rPr>
              <a:t> big data industry already begun to understand how to store data at a large scale.  However, predictive analysis of the data we store is the next difficult problem to tackle.  Once again, the 4Vs of big data do not make this easier.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The tremendous amount</a:t>
            </a:r>
            <a:r>
              <a:rPr lang="en-US" sz="1600" kern="1200" baseline="0" dirty="0" smtClean="0">
                <a:solidFill>
                  <a:schemeClr val="tx1"/>
                </a:solidFill>
                <a:effectLst/>
                <a:latin typeface="Segoe UI" pitchFamily="34" charset="0"/>
                <a:ea typeface="+mn-ea"/>
                <a:cs typeface="+mn-cs"/>
              </a:rPr>
              <a:t> of data needs to be stored and analyzed in real time, interactively and batch processing using machine learning and parallel algorithms.  </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96078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285750" indent="-285750">
              <a:buFont typeface="Arial" pitchFamily="34" charset="0"/>
              <a:buChar char="•"/>
            </a:pPr>
            <a:r>
              <a:rPr lang="en-US" dirty="0" smtClean="0"/>
              <a:t>All of these services</a:t>
            </a:r>
            <a:r>
              <a:rPr lang="en-US" baseline="0" dirty="0" smtClean="0"/>
              <a:t> can also be used from multiple languages</a:t>
            </a:r>
            <a:endParaRPr lang="en-US" dirty="0" smtClean="0"/>
          </a:p>
          <a:p>
            <a:pPr marL="285750" indent="-285750">
              <a:buFont typeface="Arial" pitchFamily="34" charset="0"/>
              <a:buChar char="•"/>
            </a:pPr>
            <a:r>
              <a:rPr lang="en-US" dirty="0" smtClean="0"/>
              <a:t>We</a:t>
            </a:r>
            <a:r>
              <a:rPr lang="en-US" baseline="0" dirty="0" smtClean="0"/>
              <a:t> now have as part of our developer center on WindowsAzure.com support for multiple different languages including .NET, Node, Java, and PHP.</a:t>
            </a:r>
          </a:p>
          <a:p>
            <a:pPr marL="285750" indent="-285750">
              <a:buFont typeface="Arial" pitchFamily="34" charset="0"/>
              <a:buChar char="•"/>
            </a:pPr>
            <a:r>
              <a:rPr lang="en-US" baseline="0" dirty="0" smtClean="0"/>
              <a:t>One of the new languages that we’re now enabling is Python with a complete SDK and </a:t>
            </a:r>
            <a:r>
              <a:rPr lang="en-US" baseline="0" dirty="0" err="1" smtClean="0"/>
              <a:t>dev</a:t>
            </a:r>
            <a:r>
              <a:rPr lang="en-US" baseline="0" dirty="0" smtClean="0"/>
              <a:t> center. </a:t>
            </a:r>
          </a:p>
          <a:p>
            <a:pPr marL="285750" indent="-285750">
              <a:buFont typeface="Arial" pitchFamily="34" charset="0"/>
              <a:buChar char="•"/>
            </a:pPr>
            <a:r>
              <a:rPr lang="en-US" baseline="0" dirty="0" smtClean="0"/>
              <a:t>For each of these we provide libraries that you can consume that call into the REST APIs  that we expose for the building block services.  </a:t>
            </a:r>
          </a:p>
          <a:p>
            <a:pPr marL="285750" indent="-285750">
              <a:buFont typeface="Arial" pitchFamily="34" charset="0"/>
              <a:buChar char="•"/>
            </a:pPr>
            <a:r>
              <a:rPr lang="en-US" baseline="0" dirty="0" smtClean="0"/>
              <a:t>You can also call the REST APIs directly</a:t>
            </a:r>
          </a:p>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505572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359877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Non-blocking:</a:t>
            </a:r>
            <a:r>
              <a:rPr lang="en-US" baseline="0" dirty="0" smtClean="0"/>
              <a:t> have enough switch capacity such that we leverage full interconnect</a:t>
            </a:r>
            <a:endParaRPr lang="en-US" dirty="0"/>
          </a:p>
        </p:txBody>
      </p:sp>
      <p:sp>
        <p:nvSpPr>
          <p:cNvPr id="4" name="Slide Number Placeholder 3"/>
          <p:cNvSpPr>
            <a:spLocks noGrp="1"/>
          </p:cNvSpPr>
          <p:nvPr>
            <p:ph type="sldNum" sz="quarter" idx="10"/>
          </p:nvPr>
        </p:nvSpPr>
        <p:spPr/>
        <p:txBody>
          <a:bodyPr/>
          <a:lstStyle/>
          <a:p>
            <a:fld id="{F10E98A4-C09D-49BF-8A57-76EAFC6D5DFD}" type="slidenum">
              <a:rPr lang="en-US" smtClean="0"/>
              <a:t>23</a:t>
            </a:fld>
            <a:endParaRPr lang="en-US"/>
          </a:p>
        </p:txBody>
      </p:sp>
    </p:spTree>
    <p:extLst>
      <p:ext uri="{BB962C8B-B14F-4D97-AF65-F5344CB8AC3E}">
        <p14:creationId xmlns:p14="http://schemas.microsoft.com/office/powerpoint/2010/main" val="1073707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the HDInsight eco-system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285750" indent="-285750">
              <a:buFont typeface="Arial" panose="020B0604020202020204" pitchFamily="34" charset="0"/>
              <a:buChar char="•"/>
            </a:pPr>
            <a:r>
              <a:rPr lang="en-US" dirty="0" smtClean="0"/>
              <a:t>Biggest</a:t>
            </a:r>
            <a:r>
              <a:rPr lang="en-US" baseline="0" dirty="0" smtClean="0"/>
              <a:t> buzzword in Big Data right now is Hadoop</a:t>
            </a:r>
          </a:p>
          <a:p>
            <a:pPr marL="285750" indent="-285750">
              <a:buFont typeface="Arial" panose="020B0604020202020204" pitchFamily="34" charset="0"/>
              <a:buChar char="•"/>
            </a:pPr>
            <a:r>
              <a:rPr lang="en-US" baseline="0" dirty="0" smtClean="0"/>
              <a:t>It can mean many things, but always includes HDFS and </a:t>
            </a:r>
            <a:r>
              <a:rPr lang="en-US" baseline="0" dirty="0" err="1" smtClean="0"/>
              <a:t>MapReduce</a:t>
            </a:r>
            <a:endParaRPr lang="en-US" baseline="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HDInsight</a:t>
            </a:r>
          </a:p>
          <a:p>
            <a:pPr marL="285750" indent="-285750">
              <a:buFont typeface="Arial" panose="020B0604020202020204" pitchFamily="34" charset="0"/>
              <a:buChar char="•"/>
            </a:pPr>
            <a:r>
              <a:rPr lang="en-US" dirty="0" smtClean="0"/>
              <a:t>Red</a:t>
            </a:r>
            <a:r>
              <a:rPr lang="en-US" baseline="0" dirty="0" smtClean="0"/>
              <a:t> = in product now</a:t>
            </a:r>
          </a:p>
          <a:p>
            <a:pPr marL="285750" indent="-285750">
              <a:buFont typeface="Arial" panose="020B0604020202020204" pitchFamily="34" charset="0"/>
              <a:buChar char="•"/>
            </a:pPr>
            <a:r>
              <a:rPr lang="en-US" baseline="0" dirty="0" smtClean="0"/>
              <a:t>Blue = planned for product</a:t>
            </a:r>
          </a:p>
          <a:p>
            <a:pPr marL="285750" indent="-285750">
              <a:buFont typeface="Arial" panose="020B0604020202020204" pitchFamily="34" charset="0"/>
              <a:buChar char="•"/>
            </a:pPr>
            <a:r>
              <a:rPr lang="en-US" baseline="0" dirty="0" smtClean="0"/>
              <a:t>Green = ecosystem can connect now</a:t>
            </a:r>
          </a:p>
          <a:p>
            <a:pPr marL="285750" indent="-285750">
              <a:buFont typeface="Arial" panose="020B0604020202020204" pitchFamily="34" charset="0"/>
              <a:buChar char="•"/>
            </a:pPr>
            <a:r>
              <a:rPr lang="en-US" baseline="0" dirty="0" smtClean="0"/>
              <a:t>Purple = Samples available</a:t>
            </a:r>
          </a:p>
          <a:p>
            <a:pPr marL="285750" indent="-285750">
              <a:buFont typeface="Arial" panose="020B0604020202020204" pitchFamily="34" charset="0"/>
              <a:buChar char="•"/>
            </a:pPr>
            <a:r>
              <a:rPr lang="en-US" baseline="0" dirty="0" smtClean="0"/>
              <a:t>Orange = ecosystem planned</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Flume, </a:t>
            </a:r>
            <a:r>
              <a:rPr lang="en-US" baseline="0" dirty="0" err="1" smtClean="0"/>
              <a:t>HBase</a:t>
            </a:r>
            <a:r>
              <a:rPr lang="en-US" baseline="0" dirty="0" smtClean="0"/>
              <a:t> are not available in the first release of HDInsight Service</a:t>
            </a:r>
          </a:p>
          <a:p>
            <a:pPr marL="285750" indent="-285750">
              <a:buFont typeface="Arial" panose="020B0604020202020204" pitchFamily="34" charset="0"/>
              <a:buChar char="•"/>
            </a:pPr>
            <a:r>
              <a:rPr lang="en-US" baseline="0" dirty="0" smtClean="0"/>
              <a:t>As of 3/15, we don’t have an on-premise solution, thus AD integration is not yet available.  </a:t>
            </a:r>
          </a:p>
          <a:p>
            <a:pPr marL="285750" indent="-285750">
              <a:buFont typeface="Arial" panose="020B0604020202020204" pitchFamily="34" charset="0"/>
              <a:buChar char="•"/>
            </a:pPr>
            <a:r>
              <a:rPr lang="en-US" baseline="0" dirty="0" smtClean="0"/>
              <a:t>System center integration will come later as well.</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The Green boxes are packages in the ecosystem that have not been included in the service, but should work out of the box by downloading them.</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39757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Provides</a:t>
            </a:r>
            <a:r>
              <a:rPr lang="en-US" sz="1600" kern="1200" baseline="0" dirty="0" smtClean="0">
                <a:solidFill>
                  <a:schemeClr val="tx1"/>
                </a:solidFill>
                <a:effectLst/>
                <a:latin typeface="Segoe UI" pitchFamily="34" charset="0"/>
                <a:ea typeface="+mn-ea"/>
                <a:cs typeface="+mn-cs"/>
              </a:rPr>
              <a:t> 1 layer to access both attached/local storage on each node and the remote Windows Azure Blog storage which is the default.</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p>
          <a:p>
            <a:pPr marL="285750" marR="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One interface to rule both DFS and Azure blob storage</a:t>
            </a:r>
            <a:endParaRPr lang="en-US" dirty="0" smtClean="0"/>
          </a:p>
          <a:p>
            <a:pPr marL="28575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Blob</a:t>
            </a:r>
            <a:r>
              <a:rPr lang="en-US" sz="1600" kern="1200" baseline="0" dirty="0" smtClean="0">
                <a:solidFill>
                  <a:schemeClr val="tx1"/>
                </a:solidFill>
                <a:effectLst/>
                <a:latin typeface="Segoe UI" pitchFamily="34" charset="0"/>
                <a:ea typeface="+mn-ea"/>
                <a:cs typeface="+mn-cs"/>
              </a:rPr>
              <a:t> storage:</a:t>
            </a:r>
            <a:endParaRPr lang="en-US" sz="1600" kern="1200" dirty="0" smtClean="0">
              <a:solidFill>
                <a:schemeClr val="tx1"/>
              </a:solidFill>
              <a:effectLst/>
              <a:latin typeface="Segoe UI" pitchFamily="34" charset="0"/>
              <a:ea typeface="+mn-ea"/>
              <a:cs typeface="+mn-cs"/>
            </a:endParaRPr>
          </a:p>
          <a:p>
            <a:pPr marL="895243" lvl="1" indent="-285750">
              <a:buFont typeface="Arial" panose="020B0604020202020204" pitchFamily="34" charset="0"/>
              <a:buChar char="•"/>
            </a:pPr>
            <a:r>
              <a:rPr lang="en-US" dirty="0" smtClean="0"/>
              <a:t>Front End: Security/</a:t>
            </a:r>
            <a:r>
              <a:rPr lang="en-US" dirty="0" err="1" smtClean="0"/>
              <a:t>Auth</a:t>
            </a:r>
            <a:r>
              <a:rPr lang="en-US" dirty="0" smtClean="0"/>
              <a:t> and scaled</a:t>
            </a:r>
            <a:r>
              <a:rPr lang="en-US" baseline="0" dirty="0" smtClean="0"/>
              <a:t> out request handler</a:t>
            </a:r>
          </a:p>
          <a:p>
            <a:pPr marL="895243" lvl="1" indent="-285750">
              <a:buFont typeface="Arial" panose="020B0604020202020204" pitchFamily="34" charset="0"/>
              <a:buChar char="•"/>
            </a:pPr>
            <a:r>
              <a:rPr lang="en-US" baseline="0" dirty="0" smtClean="0"/>
              <a:t>Partition Layer: Object Layer, Mapping of objects such as Tables, Blobs, Queues to streams (cached in Front End), CC</a:t>
            </a:r>
          </a:p>
          <a:p>
            <a:pPr marL="895243" lvl="1" indent="-285750">
              <a:buFont typeface="Arial" panose="020B0604020202020204" pitchFamily="34" charset="0"/>
              <a:buChar char="•"/>
            </a:pPr>
            <a:r>
              <a:rPr lang="en-US" baseline="0" dirty="0" smtClean="0"/>
              <a:t>Stream Layer: 3-Node HA, Scale-out stream store</a:t>
            </a:r>
          </a:p>
          <a:p>
            <a:pPr marL="895243" lvl="1" indent="-285750">
              <a:buFont typeface="Arial" panose="020B0604020202020204" pitchFamily="34" charset="0"/>
              <a:buChar char="•"/>
            </a:pPr>
            <a:r>
              <a:rPr lang="en-US" sz="1600" kern="1200" baseline="0" dirty="0" smtClean="0">
                <a:solidFill>
                  <a:schemeClr val="tx1"/>
                </a:solidFill>
                <a:effectLst/>
                <a:latin typeface="Segoe UI" pitchFamily="34" charset="0"/>
                <a:ea typeface="+mn-ea"/>
                <a:cs typeface="+mn-cs"/>
              </a:rPr>
              <a:t>Please see details from windows azure storage paper. </a:t>
            </a:r>
          </a:p>
          <a:p>
            <a:pPr marL="895243" lvl="1"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pPr marL="285750" lvl="0" indent="-285750">
              <a:buFont typeface="Arial" panose="020B0604020202020204" pitchFamily="34" charset="0"/>
              <a:buChar char="•"/>
            </a:pPr>
            <a:r>
              <a:rPr lang="en-US" sz="1600" kern="1200" dirty="0" smtClean="0">
                <a:solidFill>
                  <a:schemeClr val="tx1"/>
                </a:solidFill>
                <a:effectLst/>
                <a:latin typeface="Segoe UI" pitchFamily="34" charset="0"/>
                <a:ea typeface="+mn-ea"/>
                <a:cs typeface="+mn-cs"/>
              </a:rPr>
              <a:t>IN some ways ASV</a:t>
            </a:r>
            <a:r>
              <a:rPr lang="en-US" sz="1600" kern="1200" baseline="0" dirty="0" smtClean="0">
                <a:solidFill>
                  <a:schemeClr val="tx1"/>
                </a:solidFill>
                <a:effectLst/>
                <a:latin typeface="Segoe UI" pitchFamily="34" charset="0"/>
                <a:ea typeface="+mn-ea"/>
                <a:cs typeface="+mn-cs"/>
              </a:rPr>
              <a:t> changes things again, we are now moving data to the compute, since data is now remote.  Blob storage allows you to persist your data even when you tear down your cluster.</a:t>
            </a:r>
          </a:p>
          <a:p>
            <a:pPr marL="285750" lvl="0" indent="-285750">
              <a:buFont typeface="Arial" panose="020B0604020202020204"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1C7738D-585F-44E8-BC09-82BBE838E7E1}" type="slidenum">
              <a:rPr lang="en-US" smtClean="0"/>
              <a:t>25</a:t>
            </a:fld>
            <a:endParaRPr lang="en-US"/>
          </a:p>
        </p:txBody>
      </p:sp>
    </p:spTree>
    <p:extLst>
      <p:ext uri="{BB962C8B-B14F-4D97-AF65-F5344CB8AC3E}">
        <p14:creationId xmlns:p14="http://schemas.microsoft.com/office/powerpoint/2010/main" val="125903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Understand Big data and why it is important</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Know</a:t>
            </a:r>
            <a:r>
              <a:rPr lang="en-US" sz="1600" kern="1200" baseline="0" dirty="0" smtClean="0">
                <a:solidFill>
                  <a:schemeClr val="tx1"/>
                </a:solidFill>
                <a:effectLst/>
                <a:latin typeface="Segoe UI" pitchFamily="34" charset="0"/>
                <a:ea typeface="+mn-ea"/>
                <a:cs typeface="+mn-cs"/>
              </a:rPr>
              <a:t> the basics of Hadoop architecture and use scenarios</a:t>
            </a:r>
          </a:p>
          <a:p>
            <a:pPr marL="171450" lvl="0" indent="-171450">
              <a:buFont typeface="Arial" pitchFamily="34" charset="0"/>
              <a:buChar char="•"/>
            </a:pPr>
            <a:r>
              <a:rPr lang="en-US" sz="1600" kern="1200" baseline="0" dirty="0" smtClean="0">
                <a:solidFill>
                  <a:schemeClr val="tx1"/>
                </a:solidFill>
                <a:effectLst/>
                <a:latin typeface="Segoe UI" pitchFamily="34" charset="0"/>
                <a:ea typeface="+mn-ea"/>
                <a:cs typeface="+mn-cs"/>
              </a:rPr>
              <a:t>Learn the different programming options</a:t>
            </a:r>
          </a:p>
          <a:p>
            <a:pPr marL="0" lvl="0" indent="0">
              <a:buFont typeface="Arial" pitchFamily="34" charset="0"/>
              <a:buNone/>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Transition:</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Speaking Points: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600" kern="1200" dirty="0" smtClean="0">
              <a:solidFill>
                <a:schemeClr val="tx1"/>
              </a:solidFill>
              <a:effectLst/>
              <a:latin typeface="Segoe UI" pitchFamily="34" charset="0"/>
              <a:ea typeface="+mn-ea"/>
              <a:cs typeface="+mn-cs"/>
            </a:endParaRPr>
          </a:p>
          <a:p>
            <a:r>
              <a:rPr lang="en-US" sz="1600" b="1" kern="1200" dirty="0" smtClean="0">
                <a:solidFill>
                  <a:schemeClr val="tx1"/>
                </a:solidFill>
                <a:effectLst/>
                <a:latin typeface="Segoe UI" pitchFamily="34" charset="0"/>
                <a:ea typeface="+mn-ea"/>
                <a:cs typeface="+mn-cs"/>
              </a:rPr>
              <a:t>Notes:</a:t>
            </a:r>
            <a:endParaRPr lang="en-US"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600" kern="1200" dirty="0" smtClean="0">
                <a:solidFill>
                  <a:schemeClr val="tx1"/>
                </a:solidFill>
                <a:effectLst/>
                <a:latin typeface="Segoe UI" pitchFamily="34" charset="0"/>
                <a:ea typeface="+mn-ea"/>
                <a:cs typeface="+mn-cs"/>
              </a:rPr>
              <a:t>Any notes go here</a:t>
            </a:r>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WPC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932141-20D1-4170-9FA8-E20C47B82E0B}" type="datetime1">
              <a:rPr lang="en-US" smtClean="0">
                <a:solidFill>
                  <a:prstClr val="black"/>
                </a:solidFill>
              </a:rPr>
              <a:pPr/>
              <a:t>8/1/2013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46178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Front page of the</a:t>
            </a:r>
            <a:r>
              <a:rPr lang="en-US" baseline="0" dirty="0" smtClean="0"/>
              <a:t> Live Demo Site</a:t>
            </a:r>
            <a:r>
              <a:rPr lang="en-US" dirty="0" smtClean="0"/>
              <a:t>.</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29</a:t>
            </a:fld>
            <a:endParaRPr lang="en-US"/>
          </a:p>
        </p:txBody>
      </p:sp>
    </p:spTree>
    <p:extLst>
      <p:ext uri="{BB962C8B-B14F-4D97-AF65-F5344CB8AC3E}">
        <p14:creationId xmlns:p14="http://schemas.microsoft.com/office/powerpoint/2010/main" val="2683291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a:t>
            </a:r>
            <a:r>
              <a:rPr lang="en-US" baseline="0" dirty="0" smtClean="0"/>
              <a:t> a Windows Azure HPC deployment.   You have an azure front end node, and an optional head node, that hosts the Windows Azure </a:t>
            </a:r>
            <a:r>
              <a:rPr lang="en-US" baseline="0" dirty="0" err="1" smtClean="0"/>
              <a:t>scheuder</a:t>
            </a:r>
            <a:r>
              <a:rPr lang="en-US" baseline="0" dirty="0" smtClean="0"/>
              <a:t>.  You can have as many compute node as you like.   There’s also a </a:t>
            </a:r>
            <a:r>
              <a:rPr lang="en-US" baseline="0" dirty="0" err="1" smtClean="0"/>
              <a:t>sql</a:t>
            </a:r>
            <a:r>
              <a:rPr lang="en-US" baseline="0" dirty="0" smtClean="0"/>
              <a:t> azure database that gets deployed to keep track of information about the cluster.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08684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the services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31</a:t>
            </a:fld>
            <a:endParaRPr lang="en-US"/>
          </a:p>
        </p:txBody>
      </p:sp>
    </p:spTree>
    <p:extLst>
      <p:ext uri="{BB962C8B-B14F-4D97-AF65-F5344CB8AC3E}">
        <p14:creationId xmlns:p14="http://schemas.microsoft.com/office/powerpoint/2010/main" val="740182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 board shows that the Compute Node’s CPU has been running at close to 100%.</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32</a:t>
            </a:fld>
            <a:endParaRPr lang="en-US"/>
          </a:p>
        </p:txBody>
      </p:sp>
    </p:spTree>
    <p:extLst>
      <p:ext uri="{BB962C8B-B14F-4D97-AF65-F5344CB8AC3E}">
        <p14:creationId xmlns:p14="http://schemas.microsoft.com/office/powerpoint/2010/main" val="211145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a:t>
            </a:r>
            <a:r>
              <a:rPr lang="en-US" baseline="0" dirty="0" smtClean="0"/>
              <a:t> scale the compute resources horizontally by adding the number of X-Large </a:t>
            </a:r>
            <a:r>
              <a:rPr lang="en-US" baseline="0" dirty="0" err="1" smtClean="0"/>
              <a:t>ComputeNode</a:t>
            </a:r>
            <a:r>
              <a:rPr lang="en-US" baseline="0" dirty="0" smtClean="0"/>
              <a:t> instances.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33</a:t>
            </a:fld>
            <a:endParaRPr lang="en-US"/>
          </a:p>
        </p:txBody>
      </p:sp>
    </p:spTree>
    <p:extLst>
      <p:ext uri="{BB962C8B-B14F-4D97-AF65-F5344CB8AC3E}">
        <p14:creationId xmlns:p14="http://schemas.microsoft.com/office/powerpoint/2010/main" val="2833749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Instance</a:t>
            </a:r>
            <a:r>
              <a:rPr lang="en-US" baseline="0" dirty="0" smtClean="0"/>
              <a:t> page shows that there are 3 types of instances in the Windows Azure HPC Scheduler.</a:t>
            </a:r>
          </a:p>
          <a:p>
            <a:pPr marL="171450" indent="-171450">
              <a:buFont typeface="Arial" panose="020B0604020202020204" pitchFamily="34" charset="0"/>
              <a:buChar char="•"/>
            </a:pPr>
            <a:r>
              <a:rPr lang="en-US" baseline="0" dirty="0" err="1" smtClean="0"/>
              <a:t>HeadNode</a:t>
            </a:r>
            <a:r>
              <a:rPr lang="en-US" baseline="0" dirty="0" smtClean="0"/>
              <a:t> which controls the cluster. </a:t>
            </a:r>
          </a:p>
          <a:p>
            <a:pPr marL="171450" indent="-171450">
              <a:buFont typeface="Arial" panose="020B0604020202020204" pitchFamily="34" charset="0"/>
              <a:buChar char="•"/>
            </a:pPr>
            <a:r>
              <a:rPr lang="en-US" baseline="0" dirty="0" smtClean="0"/>
              <a:t>A </a:t>
            </a:r>
            <a:r>
              <a:rPr lang="en-US" baseline="0" dirty="0" err="1" smtClean="0"/>
              <a:t>FrontEnd</a:t>
            </a:r>
            <a:r>
              <a:rPr lang="en-US" baseline="0" dirty="0" smtClean="0"/>
              <a:t> Web role which hosts the MVC website.</a:t>
            </a:r>
          </a:p>
          <a:p>
            <a:pPr marL="171450" indent="-171450">
              <a:buFont typeface="Arial" panose="020B0604020202020204" pitchFamily="34" charset="0"/>
              <a:buChar char="•"/>
            </a:pPr>
            <a:r>
              <a:rPr lang="en-US" baseline="0" dirty="0" smtClean="0"/>
              <a:t>Extra Large Compute Nodes which can scale to meet computing needs.</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35</a:t>
            </a:fld>
            <a:endParaRPr lang="en-US"/>
          </a:p>
        </p:txBody>
      </p:sp>
    </p:spTree>
    <p:extLst>
      <p:ext uri="{BB962C8B-B14F-4D97-AF65-F5344CB8AC3E}">
        <p14:creationId xmlns:p14="http://schemas.microsoft.com/office/powerpoint/2010/main" val="166500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showing CPU running at 100%</a:t>
            </a:r>
            <a:r>
              <a:rPr lang="en-US" baseline="0" dirty="0" smtClean="0"/>
              <a:t> https://weatherservice.cloudapp.net/HeatMapPage.aspx  </a:t>
            </a:r>
            <a:endParaRPr lang="en-US" dirty="0"/>
          </a:p>
        </p:txBody>
      </p:sp>
      <p:sp>
        <p:nvSpPr>
          <p:cNvPr id="4" name="Slide Number Placeholder 3"/>
          <p:cNvSpPr>
            <a:spLocks noGrp="1"/>
          </p:cNvSpPr>
          <p:nvPr>
            <p:ph type="sldNum" sz="quarter" idx="10"/>
          </p:nvPr>
        </p:nvSpPr>
        <p:spPr/>
        <p:txBody>
          <a:bodyPr/>
          <a:lstStyle/>
          <a:p>
            <a:fld id="{3AA6B0E3-AD78-4DE5-A84D-09A63B7D2D41}" type="slidenum">
              <a:rPr lang="en-US" smtClean="0"/>
              <a:t>36</a:t>
            </a:fld>
            <a:endParaRPr lang="en-US"/>
          </a:p>
        </p:txBody>
      </p:sp>
    </p:spTree>
    <p:extLst>
      <p:ext uri="{BB962C8B-B14F-4D97-AF65-F5344CB8AC3E}">
        <p14:creationId xmlns:p14="http://schemas.microsoft.com/office/powerpoint/2010/main" val="2199808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http://blogs.msdn.com/b/hpctrekker/archive/2013/04/09/data-science-in-a-box-using-ipython-creating-a-linux-vm-on-windows-azure-1-4.aspx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5900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4173241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572979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6740" indent="-236740" defTabSz="946923">
              <a:lnSpc>
                <a:spcPct val="90000"/>
              </a:lnSpc>
              <a:spcBef>
                <a:spcPct val="20000"/>
              </a:spcBef>
              <a:buFont typeface="Arial" pitchFamily="34" charset="0"/>
              <a:buChar char="•"/>
              <a:defRPr/>
            </a:pPr>
            <a:r>
              <a:rPr lang="en-US" dirty="0">
                <a:solidFill>
                  <a:schemeClr val="bg1"/>
                </a:solidFill>
                <a:latin typeface="Segoe UI Light" pitchFamily="34" charset="0"/>
              </a:rPr>
              <a:t>Evapotranspiration (ET) is the release of water to the atmosphere by evaporation from open water bodies and transpiration, or evaporation through plant membranes, by plants. </a:t>
            </a:r>
          </a:p>
          <a:p>
            <a:pPr marL="236740" indent="-236740" defTabSz="946923">
              <a:lnSpc>
                <a:spcPct val="90000"/>
              </a:lnSpc>
              <a:spcBef>
                <a:spcPts val="1864"/>
              </a:spcBef>
              <a:buFont typeface="Arial" pitchFamily="34" charset="0"/>
              <a:buChar char="•"/>
              <a:defRPr/>
            </a:pPr>
            <a:r>
              <a:rPr lang="en-US" dirty="0">
                <a:solidFill>
                  <a:schemeClr val="bg1"/>
                </a:solidFill>
                <a:latin typeface="Segoe UI Light" pitchFamily="34" charset="0"/>
              </a:rPr>
              <a:t>Climate change isn’t just about a change in temperature, it’s also about a change in the water balance and hence water supply which is critical to human activity. </a:t>
            </a:r>
          </a:p>
          <a:p>
            <a:endParaRPr lang="en-US" dirty="0"/>
          </a:p>
        </p:txBody>
      </p:sp>
      <p:sp>
        <p:nvSpPr>
          <p:cNvPr id="4" name="Slide Number Placeholder 3"/>
          <p:cNvSpPr>
            <a:spLocks noGrp="1"/>
          </p:cNvSpPr>
          <p:nvPr>
            <p:ph type="sldNum" sz="quarter" idx="10"/>
          </p:nvPr>
        </p:nvSpPr>
        <p:spPr/>
        <p:txBody>
          <a:bodyPr/>
          <a:lstStyle/>
          <a:p>
            <a:fld id="{D2B0B25B-F00A-41A0-A21F-A7B3CE584206}" type="slidenum">
              <a:rPr lang="en-US" smtClean="0"/>
              <a:t>53</a:t>
            </a:fld>
            <a:endParaRPr lang="en-US"/>
          </a:p>
        </p:txBody>
      </p:sp>
    </p:spTree>
    <p:extLst>
      <p:ext uri="{BB962C8B-B14F-4D97-AF65-F5344CB8AC3E}">
        <p14:creationId xmlns:p14="http://schemas.microsoft.com/office/powerpoint/2010/main" val="170660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363738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41396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0780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6414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16073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F9B987-E33B-42DF-BA13-6F28DA6CA565}" type="slidenum">
              <a:rPr lang="en-US" smtClean="0">
                <a:solidFill>
                  <a:prstClr val="black"/>
                </a:solidFill>
              </a:rPr>
              <a:pPr/>
              <a:t>10</a:t>
            </a:fld>
            <a:endParaRPr lang="en-US">
              <a:solidFill>
                <a:prstClr val="black"/>
              </a:solidFill>
            </a:endParaRPr>
          </a:p>
        </p:txBody>
      </p:sp>
      <p:sp>
        <p:nvSpPr>
          <p:cNvPr id="5" name="Date Placeholder 4"/>
          <p:cNvSpPr>
            <a:spLocks noGrp="1"/>
          </p:cNvSpPr>
          <p:nvPr>
            <p:ph type="dt" idx="11"/>
          </p:nvPr>
        </p:nvSpPr>
        <p:spPr/>
        <p:txBody>
          <a:bodyPr/>
          <a:lstStyle/>
          <a:p>
            <a:fld id="{7BAA6F5B-FC96-4B92-8A48-7AA88DAAE5F7}" type="datetime1">
              <a:rPr lang="en-US" smtClean="0">
                <a:solidFill>
                  <a:prstClr val="black"/>
                </a:solidFill>
              </a:rPr>
              <a:pPr/>
              <a:t>8/1/2013</a:t>
            </a:fld>
            <a:endParaRPr lang="en-US">
              <a:solidFill>
                <a:prstClr val="black"/>
              </a:solidFill>
            </a:endParaRPr>
          </a:p>
        </p:txBody>
      </p:sp>
    </p:spTree>
    <p:extLst>
      <p:ext uri="{BB962C8B-B14F-4D97-AF65-F5344CB8AC3E}">
        <p14:creationId xmlns:p14="http://schemas.microsoft.com/office/powerpoint/2010/main" val="3723943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Types of data and the</a:t>
            </a:r>
            <a:r>
              <a:rPr lang="en-US" sz="1200" kern="1200" baseline="0" dirty="0" smtClean="0">
                <a:solidFill>
                  <a:schemeClr val="tx1"/>
                </a:solidFill>
                <a:effectLst/>
                <a:latin typeface="Segoe UI" pitchFamily="34" charset="0"/>
                <a:ea typeface="+mn-ea"/>
                <a:cs typeface="+mn-cs"/>
              </a:rPr>
              <a:t> characteristics of big data </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Big data is not simply about the volume, but about how</a:t>
            </a:r>
            <a:r>
              <a:rPr lang="en-US" sz="1200" kern="1200" baseline="0" dirty="0" smtClean="0">
                <a:solidFill>
                  <a:schemeClr val="tx1"/>
                </a:solidFill>
                <a:effectLst/>
                <a:latin typeface="Segoe UI" pitchFamily="34" charset="0"/>
                <a:ea typeface="+mn-ea"/>
                <a:cs typeface="+mn-cs"/>
              </a:rPr>
              <a:t> fast they move and their unstructured nature.</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Volume:  we’ve created 1.8 </a:t>
            </a:r>
            <a:r>
              <a:rPr lang="en-US" sz="1200" kern="1200" dirty="0" err="1" smtClean="0">
                <a:solidFill>
                  <a:schemeClr val="tx1"/>
                </a:solidFill>
                <a:effectLst/>
                <a:latin typeface="Segoe UI" pitchFamily="34" charset="0"/>
                <a:ea typeface="+mn-ea"/>
                <a:cs typeface="+mn-cs"/>
              </a:rPr>
              <a:t>Zettabyte</a:t>
            </a:r>
            <a:r>
              <a:rPr lang="en-US" sz="1200" kern="1200" baseline="0" dirty="0" smtClean="0">
                <a:solidFill>
                  <a:schemeClr val="tx1"/>
                </a:solidFill>
                <a:effectLst/>
                <a:latin typeface="Segoe UI" pitchFamily="34" charset="0"/>
                <a:ea typeface="+mn-ea"/>
                <a:cs typeface="+mn-cs"/>
              </a:rPr>
              <a:t> in the past year, and it will double every 1.5 years.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Data velocity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adds to the difficulties;</a:t>
            </a:r>
            <a:r>
              <a:rPr lang="en-US" sz="1200" kern="1200" baseline="0" dirty="0" smtClean="0">
                <a:solidFill>
                  <a:schemeClr val="tx1"/>
                </a:solidFill>
                <a:effectLst/>
                <a:latin typeface="Segoe UI" pitchFamily="34" charset="0"/>
                <a:ea typeface="+mn-ea"/>
                <a:cs typeface="+mn-cs"/>
              </a:rPr>
              <a:t> the SLA becomes much more difficult to service when you have constant incoming data such as social networks and internet of things.  We just can’t simply stop data sources from producing data while we fix our systems.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Variety = different</a:t>
            </a:r>
            <a:r>
              <a:rPr lang="en-US" sz="1200" kern="1200" baseline="0" dirty="0" smtClean="0">
                <a:solidFill>
                  <a:schemeClr val="tx1"/>
                </a:solidFill>
                <a:effectLst/>
                <a:latin typeface="Segoe UI" pitchFamily="34" charset="0"/>
                <a:ea typeface="+mn-ea"/>
                <a:cs typeface="+mn-cs"/>
              </a:rPr>
              <a:t> types of data.  </a:t>
            </a:r>
            <a:r>
              <a:rPr lang="en-US" sz="1200" kern="1200" dirty="0" smtClean="0">
                <a:solidFill>
                  <a:schemeClr val="tx1"/>
                </a:solidFill>
                <a:effectLst/>
                <a:latin typeface="Segoe UI" pitchFamily="34" charset="0"/>
                <a:ea typeface="+mn-ea"/>
                <a:cs typeface="+mn-cs"/>
              </a:rPr>
              <a:t> and</a:t>
            </a:r>
            <a:r>
              <a:rPr lang="en-US" sz="1200" kern="1200" baseline="0" dirty="0" smtClean="0">
                <a:solidFill>
                  <a:schemeClr val="tx1"/>
                </a:solidFill>
                <a:effectLst/>
                <a:latin typeface="Segoe UI" pitchFamily="34" charset="0"/>
                <a:ea typeface="+mn-ea"/>
                <a:cs typeface="+mn-cs"/>
              </a:rPr>
              <a:t> variability =&gt; data structure changes over time. </a:t>
            </a:r>
            <a:endParaRPr lang="en-US" sz="1200" kern="1200" dirty="0" smtClean="0">
              <a:solidFill>
                <a:schemeClr val="tx1"/>
              </a:solidFill>
              <a:effectLst/>
              <a:latin typeface="Segoe UI" pitchFamily="34" charset="0"/>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Gartner’s </a:t>
            </a:r>
            <a:r>
              <a:rPr lang="en-US" altLang="zh-CN" sz="1200" kern="1200" dirty="0" err="1" smtClean="0">
                <a:solidFill>
                  <a:schemeClr val="tx1"/>
                </a:solidFill>
                <a:effectLst/>
                <a:latin typeface="+mn-lt"/>
                <a:ea typeface="+mn-ea"/>
                <a:cs typeface="+mn-cs"/>
              </a:rPr>
              <a:t>Merv</a:t>
            </a:r>
            <a:r>
              <a:rPr lang="en-US" altLang="zh-CN" sz="1200" kern="1200" dirty="0" smtClean="0">
                <a:solidFill>
                  <a:schemeClr val="tx1"/>
                </a:solidFill>
                <a:effectLst/>
                <a:latin typeface="+mn-lt"/>
                <a:ea typeface="+mn-ea"/>
                <a:cs typeface="+mn-cs"/>
              </a:rPr>
              <a:t> Adrian in a Q1, 2011 Teradata Magazine article. He said,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“Big data exceeds the reach of commonly used hardware environments and software tools to capture, manage, and process it within a tolerable elapsed time for its user population.”  </a:t>
            </a:r>
            <a:r>
              <a:rPr lang="zh-CN" altLang="en-US" sz="1200" kern="1200" dirty="0" smtClean="0">
                <a:solidFill>
                  <a:schemeClr val="tx1"/>
                </a:solidFill>
                <a:effectLst/>
                <a:latin typeface="+mn-lt"/>
                <a:ea typeface="+mn-ea"/>
                <a:cs typeface="+mn-cs"/>
              </a:rPr>
              <a:t>大数据超出了常用硬件软件工具在用户可容忍的时间内采集、管理和处理能力范围</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McKinsey Global Institute in May 2011: “Big data refers to data sets whose size is beyond the ability of typical database software tools to capture, store, manage and analyze.” </a:t>
            </a:r>
          </a:p>
          <a:p>
            <a:r>
              <a:rPr lang="zh-CN" altLang="en-US" sz="1200" kern="1200" dirty="0" smtClean="0">
                <a:solidFill>
                  <a:schemeClr val="tx1"/>
                </a:solidFill>
                <a:effectLst/>
                <a:latin typeface="+mn-lt"/>
                <a:ea typeface="+mn-ea"/>
                <a:cs typeface="+mn-cs"/>
              </a:rPr>
              <a:t>大数据指超出典型数据库软件工具采集、存储、管理和分析能力的数据集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这两个定义我个人不敢苟同。</a:t>
            </a:r>
            <a:r>
              <a:rPr lang="zh-CN" altLang="en-US" sz="1200" kern="1200" baseline="0" dirty="0" smtClean="0">
                <a:solidFill>
                  <a:schemeClr val="tx1"/>
                </a:solidFill>
                <a:effectLst/>
                <a:latin typeface="+mn-lt"/>
                <a:ea typeface="+mn-ea"/>
                <a:cs typeface="+mn-cs"/>
              </a:rPr>
              <a:t> 首先， 有循环定义的嫌疑。 大数据就是大。大和小是比较的。　</a:t>
            </a:r>
            <a:endParaRPr lang="en-US" altLang="zh-CN" sz="1200" kern="1200" baseline="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大数据是海量的，是巨大的，它关乎数据量。</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，数据量；</a:t>
            </a:r>
            <a:r>
              <a:rPr lang="en-US"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，广度、分类；</a:t>
            </a:r>
            <a:r>
              <a:rPr lang="en-US"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，速度。这代表了这个速度以及它这个类型的复杂性，代表了数据的复杂性。</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十年前或者十五年前，我们当时有</a:t>
            </a:r>
            <a:r>
              <a:rPr lang="en-US" sz="1200" kern="1200" dirty="0" smtClean="0">
                <a:solidFill>
                  <a:schemeClr val="tx1"/>
                </a:solidFill>
                <a:effectLst/>
                <a:latin typeface="+mn-lt"/>
                <a:ea typeface="+mn-ea"/>
                <a:cs typeface="+mn-cs"/>
              </a:rPr>
              <a:t>ERP</a:t>
            </a:r>
            <a:r>
              <a:rPr lang="zh-CN" altLang="en-US" sz="1200" kern="1200" dirty="0" smtClean="0">
                <a:solidFill>
                  <a:schemeClr val="tx1"/>
                </a:solidFill>
                <a:effectLst/>
                <a:latin typeface="+mn-lt"/>
                <a:ea typeface="+mn-ea"/>
                <a:cs typeface="+mn-cs"/>
              </a:rPr>
              <a:t>和</a:t>
            </a:r>
            <a:r>
              <a:rPr lang="en-US" sz="1200" kern="1200" dirty="0" smtClean="0">
                <a:solidFill>
                  <a:schemeClr val="tx1"/>
                </a:solidFill>
                <a:effectLst/>
                <a:latin typeface="+mn-lt"/>
                <a:ea typeface="+mn-ea"/>
                <a:cs typeface="+mn-cs"/>
              </a:rPr>
              <a:t>CM</a:t>
            </a:r>
            <a:r>
              <a:rPr lang="zh-CN" altLang="en-US" sz="1200" kern="1200" dirty="0" smtClean="0">
                <a:solidFill>
                  <a:schemeClr val="tx1"/>
                </a:solidFill>
                <a:effectLst/>
                <a:latin typeface="+mn-lt"/>
                <a:ea typeface="+mn-ea"/>
                <a:cs typeface="+mn-cs"/>
              </a:rPr>
              <a:t>的数据，来自于我们的交易、产品销售、客户的数据，是一些词汇和数据。随着</a:t>
            </a:r>
            <a:r>
              <a:rPr lang="en-US" sz="1200" kern="1200" dirty="0" smtClean="0">
                <a:solidFill>
                  <a:schemeClr val="tx1"/>
                </a:solidFill>
                <a:effectLst/>
                <a:latin typeface="+mn-lt"/>
                <a:ea typeface="+mn-ea"/>
                <a:cs typeface="+mn-cs"/>
              </a:rPr>
              <a:t>Web2.0</a:t>
            </a:r>
            <a:r>
              <a:rPr lang="zh-CN" altLang="en-US" sz="1200" kern="1200" dirty="0" smtClean="0">
                <a:solidFill>
                  <a:schemeClr val="tx1"/>
                </a:solidFill>
                <a:effectLst/>
                <a:latin typeface="+mn-lt"/>
                <a:ea typeface="+mn-ea"/>
                <a:cs typeface="+mn-cs"/>
              </a:rPr>
              <a:t>时代的兴起，数据量开始攀升，同时数据的分类也不断地丰富，网页、文件、日志，新的数据存储形式就不断地兴起，这样我们需要新的数据平台对此分析和存储。今天在一个大数据的时代，电子商务、网络、传感器的数据流、太空数据，我们有更多的数据类型，并且衍生的数据非常之快，规模非常之大。因此，我们可以看到这个</a:t>
            </a:r>
            <a:r>
              <a:rPr lang="en-US" sz="1200" kern="1200" dirty="0" smtClean="0">
                <a:solidFill>
                  <a:schemeClr val="tx1"/>
                </a:solidFill>
                <a:effectLst/>
                <a:latin typeface="+mn-lt"/>
                <a:ea typeface="+mn-ea"/>
                <a:cs typeface="+mn-cs"/>
              </a:rPr>
              <a:t>3V</a:t>
            </a:r>
            <a:r>
              <a:rPr lang="zh-CN" altLang="en-US" sz="1200" kern="1200" dirty="0" smtClean="0">
                <a:solidFill>
                  <a:schemeClr val="tx1"/>
                </a:solidFill>
                <a:effectLst/>
                <a:latin typeface="+mn-lt"/>
                <a:ea typeface="+mn-ea"/>
                <a:cs typeface="+mn-cs"/>
              </a:rPr>
              <a:t>（量、速度、类型）概括了我们的大数据。</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降了价所以可以存了，这句话是有问题的。</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请问：大数据“大”字重要还是“数据”重要。　都不重要，你要拿它做什么最重要！</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algn="r"/>
            <a:r>
              <a:rPr lang="zh-CN" alt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企业需要更大数据集合的趋势，是因为发现通过对多种相关的数据进行分析，我们可以得到更多的信息，远超过对这些数据集合单独分析的结果，</a:t>
            </a:r>
            <a:r>
              <a:rPr lang="en-US" altLang="zh-CN" dirty="0" smtClean="0"/>
              <a:t>2+1</a:t>
            </a:r>
            <a:r>
              <a:rPr lang="en-US" altLang="zh-CN" baseline="0" dirty="0" smtClean="0"/>
              <a:t> &gt; 3. </a:t>
            </a:r>
            <a:endParaRPr 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大数据时代是在存储和计算技术发展的新阶段，从收益上，人类采集、存储的数据中能够得到的价值已经超过了软硬件开销。从处理能力上来看，今天的云计算给了我们近乎无穷的处理机，使得人类能够及时地得到信息和洞见，从视角来看，不再是井底观天看一类数据，而是集成相关的商务数据、</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数据，传感器、社交网、地域时空数据来</a:t>
            </a:r>
            <a:r>
              <a:rPr lang="en-US" altLang="zh-CN" sz="1200" kern="1200" dirty="0" smtClean="0">
                <a:solidFill>
                  <a:schemeClr val="tx1"/>
                </a:solidFill>
                <a:effectLst/>
                <a:latin typeface="+mn-lt"/>
                <a:ea typeface="+mn-ea"/>
                <a:cs typeface="+mn-cs"/>
              </a:rPr>
              <a:t>360</a:t>
            </a:r>
            <a:r>
              <a:rPr lang="zh-CN" altLang="en-US" sz="1200" kern="1200" dirty="0" smtClean="0">
                <a:solidFill>
                  <a:schemeClr val="tx1"/>
                </a:solidFill>
                <a:effectLst/>
                <a:latin typeface="+mn-lt"/>
                <a:ea typeface="+mn-ea"/>
                <a:cs typeface="+mn-cs"/>
              </a:rPr>
              <a:t>度全景、全息地看世界。</a:t>
            </a:r>
            <a:r>
              <a:rPr lang="zh-CN" altLang="en-US" sz="1200" kern="1200" baseline="0" dirty="0" smtClean="0">
                <a:solidFill>
                  <a:schemeClr val="tx1"/>
                </a:solidFill>
                <a:effectLst/>
                <a:latin typeface="+mn-lt"/>
                <a:ea typeface="+mn-ea"/>
                <a:cs typeface="+mn-cs"/>
              </a:rPr>
              <a:t> </a:t>
            </a: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a:p>
            <a:endParaRPr lang="en-US" altLang="zh-CN" sz="1200" kern="1200" dirty="0" smtClean="0">
              <a:solidFill>
                <a:schemeClr val="tx1"/>
              </a:solidFill>
              <a:effectLst/>
              <a:latin typeface="+mn-lt"/>
              <a:ea typeface="ヒラギノ角ゴ Pro W3" charset="-128"/>
              <a:cs typeface="ヒラギノ角ゴ Pro W3" charset="-128"/>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114886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xml"/><Relationship Id="rId7" Type="http://schemas.microsoft.com/office/2007/relationships/hdphoto" Target="../media/hdphoto1.wdp"/><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7.xml"/><Relationship Id="rId7" Type="http://schemas.microsoft.com/office/2007/relationships/hdphoto" Target="../media/hdphoto1.wdp"/><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 Id="rId9"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6.jpg"/><Relationship Id="rId5" Type="http://schemas.openxmlformats.org/officeDocument/2006/relationships/slideMaster" Target="../slideMasters/slideMaster1.xml"/><Relationship Id="rId4" Type="http://schemas.openxmlformats.org/officeDocument/2006/relationships/tags" Target="../tags/tag20.xml"/><Relationship Id="rId9"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Master" Target="../slideMasters/slideMaster1.xml"/><Relationship Id="rId7" Type="http://schemas.openxmlformats.org/officeDocument/2006/relationships/oleObject" Target="../embeddings/oleObject3.bin"/><Relationship Id="rId2" Type="http://schemas.openxmlformats.org/officeDocument/2006/relationships/tags" Target="../tags/tag5.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2.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microsoft.com/office/2007/relationships/hdphoto" Target="../media/hdphoto2.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microsoft.com/office/2007/relationships/hdphoto" Target="../media/hdphoto2.wdp"/><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85"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54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73"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11650488" cy="2068430"/>
          </a:xfrm>
          <a:prstGeom prst="rect">
            <a:avLst/>
          </a:prstGeom>
        </p:spPr>
        <p:txBody>
          <a:bodyPr lIns="67227" tIns="33613" rIns="67227" bIns="33613">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2"/>
            <a:ext cx="11652805" cy="815780"/>
          </a:xfrm>
          <a:prstGeom prst="rect">
            <a:avLst/>
          </a:prstGeom>
        </p:spPr>
        <p:txBody>
          <a:bodyPr lIns="67227" tIns="33613" rIns="67227" bIns="33613"/>
          <a:lstStyle/>
          <a:p>
            <a:r>
              <a:rPr lang="en-US" smtClean="0"/>
              <a:t>Click to edit Master title style</a:t>
            </a:r>
            <a:endParaRPr lang="en-US"/>
          </a:p>
        </p:txBody>
      </p:sp>
      <p:sp>
        <p:nvSpPr>
          <p:cNvPr id="5" name="TextBox 7"/>
          <p:cNvSpPr txBox="1"/>
          <p:nvPr userDrawn="1"/>
        </p:nvSpPr>
        <p:spPr bwMode="white">
          <a:xfrm>
            <a:off x="4183729" y="6564103"/>
            <a:ext cx="3821366" cy="16401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66"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669949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7962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30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33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3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4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4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16"/>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262"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8" r:id="rId5"/>
    <p:sldLayoutId id="2147483759" r:id="rId6"/>
    <p:sldLayoutId id="2147483760" r:id="rId7"/>
    <p:sldLayoutId id="2147483761" r:id="rId8"/>
    <p:sldLayoutId id="2147483763" r:id="rId9"/>
    <p:sldLayoutId id="2147483766" r:id="rId10"/>
    <p:sldLayoutId id="2147483767" r:id="rId11"/>
    <p:sldLayoutId id="2147483774" r:id="rId12"/>
    <p:sldLayoutId id="2147483775"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wmf"/><Relationship Id="rId18" Type="http://schemas.openxmlformats.org/officeDocument/2006/relationships/image" Target="../media/image35.png"/><Relationship Id="rId3" Type="http://schemas.openxmlformats.org/officeDocument/2006/relationships/image" Target="../media/image23.png"/><Relationship Id="rId21" Type="http://schemas.microsoft.com/office/2007/relationships/hdphoto" Target="../media/hdphoto14.wdp"/><Relationship Id="rId7" Type="http://schemas.openxmlformats.org/officeDocument/2006/relationships/image" Target="../media/image27.wmf"/><Relationship Id="rId12" Type="http://schemas.openxmlformats.org/officeDocument/2006/relationships/image" Target="../media/image30.png"/><Relationship Id="rId17" Type="http://schemas.microsoft.com/office/2007/relationships/hdphoto" Target="../media/hdphoto12.wdp"/><Relationship Id="rId2" Type="http://schemas.openxmlformats.org/officeDocument/2006/relationships/notesSlide" Target="../notesSlides/notesSlide12.xml"/><Relationship Id="rId16" Type="http://schemas.openxmlformats.org/officeDocument/2006/relationships/image" Target="../media/image34.png"/><Relationship Id="rId20"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6.png"/><Relationship Id="rId11" Type="http://schemas.microsoft.com/office/2007/relationships/hdphoto" Target="../media/hdphoto11.wdp"/><Relationship Id="rId5" Type="http://schemas.openxmlformats.org/officeDocument/2006/relationships/image" Target="../media/image25.wmf"/><Relationship Id="rId15" Type="http://schemas.openxmlformats.org/officeDocument/2006/relationships/image" Target="../media/image33.jpeg"/><Relationship Id="rId10" Type="http://schemas.openxmlformats.org/officeDocument/2006/relationships/image" Target="../media/image29.jpeg"/><Relationship Id="rId19" Type="http://schemas.microsoft.com/office/2007/relationships/hdphoto" Target="../media/hdphoto13.wdp"/><Relationship Id="rId4" Type="http://schemas.openxmlformats.org/officeDocument/2006/relationships/image" Target="../media/image24.wmf"/><Relationship Id="rId9" Type="http://schemas.microsoft.com/office/2007/relationships/hdphoto" Target="../media/hdphoto10.wdp"/><Relationship Id="rId1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www.windowsazure.com/en-us/develop/nodejs/how-to-guides/command-line-tools/" TargetMode="Externa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hyperlink" Target="http://weatherservice.cloudapp.net/" TargetMode="External"/><Relationship Id="rId4" Type="http://schemas.openxmlformats.org/officeDocument/2006/relationships/hyperlink" Target="http://aka.ms/oljnt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weatherservice.cloudapp.net/"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slideLayout" Target="../slideLayouts/slideLayout5.xml"/><Relationship Id="rId18" Type="http://schemas.openxmlformats.org/officeDocument/2006/relationships/image" Target="../media/image52.emf"/><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51.png"/><Relationship Id="rId2" Type="http://schemas.openxmlformats.org/officeDocument/2006/relationships/tags" Target="../tags/tag21.xml"/><Relationship Id="rId16" Type="http://schemas.openxmlformats.org/officeDocument/2006/relationships/image" Target="../media/image1.emf"/><Relationship Id="rId1" Type="http://schemas.openxmlformats.org/officeDocument/2006/relationships/vmlDrawing" Target="../drawings/vmlDrawing12.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oleObject" Target="../embeddings/oleObject12.bin"/><Relationship Id="rId10" Type="http://schemas.openxmlformats.org/officeDocument/2006/relationships/tags" Target="../tags/tag29.xml"/><Relationship Id="rId19" Type="http://schemas.openxmlformats.org/officeDocument/2006/relationships/image" Target="../media/image53.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blogs.msdn.com/b/hpctrekker/archive/2013/04/09/data-science-in-a-box-using-ipython-creating-a-linux-vm-on-windows-azure-1-4.aspx"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jpg"/><Relationship Id="rId4" Type="http://schemas.microsoft.com/office/2007/relationships/hdphoto" Target="../media/hdphoto6.wdp"/></Relationships>
</file>

<file path=ppt/slides/_rels/slide50.xml.rels><?xml version="1.0" encoding="UTF-8" standalone="yes"?>
<Relationships xmlns="http://schemas.openxmlformats.org/package/2006/relationships"><Relationship Id="rId3" Type="http://schemas.openxmlformats.org/officeDocument/2006/relationships/hyperlink" Target="http://blogs.msdn.com/b/hpctrekker/archive/2012/11/26/running-weather-research-forecast-as-a-service-on-windows-azure.aspxhttp:/blogs.msdn.com/b/hpctrekker/archive/2012/11/26/running-weather-research-forecast-as-a-service-on-windows-azure.aspx" TargetMode="External"/><Relationship Id="rId2" Type="http://schemas.openxmlformats.org/officeDocument/2006/relationships/hyperlink" Target="http://weatherservice.cloudapp.net/"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3.wdp"/></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hyperlink" Target="http://www.atmos.uiuc.edu/earths_atmosphere/images/water_cycle/hydrologic_cycle2.jpg" TargetMode="External"/><Relationship Id="rId4" Type="http://schemas.openxmlformats.org/officeDocument/2006/relationships/image" Target="../media/image70.tiff"/></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blogs.msdn.com/b/hpctrekker/archive/2012/11/26/running-weather-research-forecast-as-a-service-on-windows-azure.aspx" TargetMode="External"/><Relationship Id="rId2" Type="http://schemas.openxmlformats.org/officeDocument/2006/relationships/hyperlink" Target="http://weatherservice.cloudapp.net/" TargetMode="External"/><Relationship Id="rId1" Type="http://schemas.openxmlformats.org/officeDocument/2006/relationships/slideLayout" Target="../slideLayouts/slideLayout3.xml"/><Relationship Id="rId6" Type="http://schemas.openxmlformats.org/officeDocument/2006/relationships/hyperlink" Target="http://www.windowsazure.com/en-us/develop/python/tutorials/ipython-notebook/" TargetMode="External"/><Relationship Id="rId5" Type="http://schemas.openxmlformats.org/officeDocument/2006/relationships/hyperlink" Target="http://www.windowsazure.com/en-us/manage/linux/other-resources/command-line-tools/" TargetMode="External"/><Relationship Id="rId4" Type="http://schemas.openxmlformats.org/officeDocument/2006/relationships/hyperlink" Target="http://www.windowsazure.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15.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32026" y="2408286"/>
            <a:ext cx="11076802" cy="1359196"/>
          </a:xfrm>
        </p:spPr>
        <p:txBody>
          <a:bodyPr/>
          <a:lstStyle/>
          <a:p>
            <a:r>
              <a:rPr lang="en-US" sz="5000" dirty="0" smtClean="0"/>
              <a:t>WRF in the Cloud: An introduction to Big Compute on Windows Azure </a:t>
            </a:r>
            <a:endParaRPr lang="en-US" sz="5000" dirty="0"/>
          </a:p>
        </p:txBody>
      </p:sp>
      <p:sp>
        <p:nvSpPr>
          <p:cNvPr id="3" name="Text Placeholder 2"/>
          <p:cNvSpPr>
            <a:spLocks noGrp="1"/>
          </p:cNvSpPr>
          <p:nvPr>
            <p:ph type="body" sz="quarter" idx="11"/>
          </p:nvPr>
        </p:nvSpPr>
        <p:spPr>
          <a:xfrm>
            <a:off x="519113" y="4612341"/>
            <a:ext cx="7507287" cy="2363724"/>
          </a:xfrm>
        </p:spPr>
        <p:txBody>
          <a:bodyPr/>
          <a:lstStyle/>
          <a:p>
            <a:r>
              <a:rPr lang="en-US" dirty="0" smtClean="0">
                <a:solidFill>
                  <a:schemeClr val="bg1">
                    <a:alpha val="99000"/>
                  </a:schemeClr>
                </a:solidFill>
              </a:rPr>
              <a:t>Wenming Ye	  </a:t>
            </a:r>
          </a:p>
          <a:p>
            <a:r>
              <a:rPr lang="en-US" dirty="0" smtClean="0">
                <a:solidFill>
                  <a:schemeClr val="bg1">
                    <a:alpha val="99000"/>
                  </a:schemeClr>
                </a:solidFill>
              </a:rPr>
              <a:t> Research Program Manager</a:t>
            </a:r>
          </a:p>
          <a:p>
            <a:r>
              <a:rPr lang="en-US" dirty="0" smtClean="0">
                <a:solidFill>
                  <a:schemeClr val="bg1">
                    <a:alpha val="99000"/>
                  </a:schemeClr>
                </a:solidFill>
              </a:rPr>
              <a:t>Microsoft Research</a:t>
            </a:r>
          </a:p>
          <a:p>
            <a:r>
              <a:rPr lang="en-US" dirty="0" smtClean="0">
                <a:solidFill>
                  <a:schemeClr val="bg1">
                    <a:alpha val="99000"/>
                  </a:schemeClr>
                </a:solidFill>
              </a:rPr>
              <a:t>Twitter: @</a:t>
            </a:r>
            <a:r>
              <a:rPr lang="en-US" dirty="0" err="1" smtClean="0">
                <a:solidFill>
                  <a:schemeClr val="bg1">
                    <a:alpha val="99000"/>
                  </a:schemeClr>
                </a:solidFill>
              </a:rPr>
              <a:t>wenmingye</a:t>
            </a:r>
            <a:endParaRPr lang="en-US" dirty="0" smtClean="0">
              <a:solidFill>
                <a:schemeClr val="bg1">
                  <a:alpha val="99000"/>
                </a:schemeClr>
              </a:solidFill>
            </a:endParaRPr>
          </a:p>
          <a:p>
            <a:r>
              <a:rPr lang="en-US" dirty="0" err="1" smtClean="0">
                <a:solidFill>
                  <a:schemeClr val="bg1">
                    <a:alpha val="99000"/>
                  </a:schemeClr>
                </a:solidFill>
              </a:rPr>
              <a:t>Wenming.Ye</a:t>
            </a:r>
            <a:r>
              <a:rPr lang="en-US" dirty="0" smtClean="0">
                <a:solidFill>
                  <a:schemeClr val="bg1">
                    <a:alpha val="99000"/>
                  </a:schemeClr>
                </a:solidFill>
              </a:rPr>
              <a:t>  @   Microsoft.com</a:t>
            </a:r>
          </a:p>
          <a:p>
            <a:r>
              <a:rPr lang="en-US" dirty="0" smtClean="0">
                <a:solidFill>
                  <a:schemeClr val="bg1">
                    <a:alpha val="99000"/>
                  </a:schemeClr>
                </a:solidFill>
              </a:rPr>
              <a:t>	</a:t>
            </a:r>
            <a:endParaRPr lang="en-US" dirty="0">
              <a:solidFill>
                <a:schemeClr val="bg1">
                  <a:alpha val="99000"/>
                </a:schemeClr>
              </a:solidFill>
            </a:endParaRPr>
          </a:p>
        </p:txBody>
      </p:sp>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a:t>
            </a:r>
            <a:r>
              <a:rPr lang="en-US" dirty="0" smtClean="0"/>
              <a:t>Network Architecture</a:t>
            </a:r>
            <a:endParaRPr lang="en-US" dirty="0"/>
          </a:p>
        </p:txBody>
      </p:sp>
      <p:sp>
        <p:nvSpPr>
          <p:cNvPr id="10" name="Text Placeholder 2"/>
          <p:cNvSpPr txBox="1">
            <a:spLocks/>
          </p:cNvSpPr>
          <p:nvPr/>
        </p:nvSpPr>
        <p:spPr>
          <a:xfrm>
            <a:off x="607416" y="947384"/>
            <a:ext cx="5383348"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rgbClr val="FFFFFF"/>
                </a:solidFill>
                <a:latin typeface="Calibri"/>
              </a:rPr>
              <a:t>DLA </a:t>
            </a:r>
            <a:r>
              <a:rPr lang="en-US" sz="1999" dirty="0">
                <a:solidFill>
                  <a:schemeClr val="tx2"/>
                </a:solidFill>
                <a:latin typeface="Calibri"/>
              </a:rPr>
              <a:t>Architecture (Old)</a:t>
            </a:r>
          </a:p>
        </p:txBody>
      </p:sp>
      <p:sp>
        <p:nvSpPr>
          <p:cNvPr id="11" name="Text Placeholder 4"/>
          <p:cNvSpPr txBox="1">
            <a:spLocks/>
          </p:cNvSpPr>
          <p:nvPr/>
        </p:nvSpPr>
        <p:spPr>
          <a:xfrm>
            <a:off x="6492082" y="947384"/>
            <a:ext cx="5385463" cy="448934"/>
          </a:xfrm>
          <a:prstGeom prst="rect">
            <a:avLst/>
          </a:prstGeom>
        </p:spPr>
        <p:txBody>
          <a:bodyPr vert="horz" lIns="91403" tIns="45701" rIns="91403" bIns="45701"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defRPr/>
            </a:pPr>
            <a:r>
              <a:rPr lang="en-US" sz="1999" dirty="0">
                <a:solidFill>
                  <a:schemeClr val="tx2"/>
                </a:solidFill>
                <a:latin typeface="Calibri"/>
              </a:rPr>
              <a:t>Quantum10 Architecture (New)</a:t>
            </a:r>
          </a:p>
        </p:txBody>
      </p:sp>
      <p:sp>
        <p:nvSpPr>
          <p:cNvPr id="14" name="Rectangle 13"/>
          <p:cNvSpPr/>
          <p:nvPr/>
        </p:nvSpPr>
        <p:spPr>
          <a:xfrm>
            <a:off x="7058041"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5" name="Rectangle 14"/>
          <p:cNvSpPr/>
          <p:nvPr/>
        </p:nvSpPr>
        <p:spPr>
          <a:xfrm>
            <a:off x="8077165"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6" name="Rectangle 15"/>
          <p:cNvSpPr/>
          <p:nvPr/>
        </p:nvSpPr>
        <p:spPr>
          <a:xfrm>
            <a:off x="10366017"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7" name="Rectangle 16"/>
          <p:cNvSpPr/>
          <p:nvPr/>
        </p:nvSpPr>
        <p:spPr>
          <a:xfrm>
            <a:off x="11385141" y="3888480"/>
            <a:ext cx="417674" cy="164792"/>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TOR</a:t>
            </a:r>
          </a:p>
        </p:txBody>
      </p:sp>
      <p:sp>
        <p:nvSpPr>
          <p:cNvPr id="18" name="Rectangle 17"/>
          <p:cNvSpPr/>
          <p:nvPr/>
        </p:nvSpPr>
        <p:spPr>
          <a:xfrm>
            <a:off x="7511639"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19" name="Rectangle 18"/>
          <p:cNvSpPr/>
          <p:nvPr/>
        </p:nvSpPr>
        <p:spPr>
          <a:xfrm>
            <a:off x="9831551"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sp>
        <p:nvSpPr>
          <p:cNvPr id="20" name="Rectangle 19"/>
          <p:cNvSpPr/>
          <p:nvPr/>
        </p:nvSpPr>
        <p:spPr>
          <a:xfrm>
            <a:off x="10850674"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21" name="Straight Connector 20"/>
          <p:cNvCxnSpPr>
            <a:stCxn id="18" idx="2"/>
            <a:endCxn id="14" idx="0"/>
          </p:cNvCxnSpPr>
          <p:nvPr/>
        </p:nvCxnSpPr>
        <p:spPr>
          <a:xfrm flipH="1">
            <a:off x="7266878" y="3159477"/>
            <a:ext cx="453598" cy="729005"/>
          </a:xfrm>
          <a:prstGeom prst="line">
            <a:avLst/>
          </a:prstGeom>
          <a:noFill/>
          <a:ln w="9525" cap="flat" cmpd="sng" algn="ctr">
            <a:solidFill>
              <a:schemeClr val="tx1"/>
            </a:solidFill>
            <a:prstDash val="solid"/>
          </a:ln>
          <a:effectLst/>
        </p:spPr>
      </p:cxnSp>
      <p:cxnSp>
        <p:nvCxnSpPr>
          <p:cNvPr id="22" name="Straight Connector 21"/>
          <p:cNvCxnSpPr>
            <a:stCxn id="19" idx="2"/>
            <a:endCxn id="14" idx="0"/>
          </p:cNvCxnSpPr>
          <p:nvPr/>
        </p:nvCxnSpPr>
        <p:spPr>
          <a:xfrm flipH="1">
            <a:off x="7266878" y="3159477"/>
            <a:ext cx="2773511" cy="729005"/>
          </a:xfrm>
          <a:prstGeom prst="line">
            <a:avLst/>
          </a:prstGeom>
          <a:noFill/>
          <a:ln w="9525" cap="flat" cmpd="sng" algn="ctr">
            <a:solidFill>
              <a:schemeClr val="tx1"/>
            </a:solidFill>
            <a:prstDash val="solid"/>
          </a:ln>
          <a:effectLst/>
        </p:spPr>
      </p:cxnSp>
      <p:cxnSp>
        <p:nvCxnSpPr>
          <p:cNvPr id="24" name="Straight Connector 23"/>
          <p:cNvCxnSpPr>
            <a:stCxn id="18" idx="2"/>
            <a:endCxn id="15" idx="0"/>
          </p:cNvCxnSpPr>
          <p:nvPr/>
        </p:nvCxnSpPr>
        <p:spPr>
          <a:xfrm>
            <a:off x="7720476" y="3159477"/>
            <a:ext cx="565527" cy="729005"/>
          </a:xfrm>
          <a:prstGeom prst="line">
            <a:avLst/>
          </a:prstGeom>
          <a:noFill/>
          <a:ln w="9525" cap="flat" cmpd="sng" algn="ctr">
            <a:solidFill>
              <a:schemeClr val="tx1"/>
            </a:solidFill>
            <a:prstDash val="solid"/>
          </a:ln>
          <a:effectLst/>
        </p:spPr>
      </p:cxnSp>
      <p:cxnSp>
        <p:nvCxnSpPr>
          <p:cNvPr id="25" name="Straight Connector 24"/>
          <p:cNvCxnSpPr>
            <a:stCxn id="19" idx="2"/>
            <a:endCxn id="15" idx="0"/>
          </p:cNvCxnSpPr>
          <p:nvPr/>
        </p:nvCxnSpPr>
        <p:spPr>
          <a:xfrm flipH="1">
            <a:off x="8286003" y="3159477"/>
            <a:ext cx="1754386" cy="729005"/>
          </a:xfrm>
          <a:prstGeom prst="line">
            <a:avLst/>
          </a:prstGeom>
          <a:noFill/>
          <a:ln w="9525" cap="flat" cmpd="sng" algn="ctr">
            <a:solidFill>
              <a:schemeClr val="tx1"/>
            </a:solidFill>
            <a:prstDash val="solid"/>
          </a:ln>
          <a:effectLst/>
        </p:spPr>
      </p:cxnSp>
      <p:sp>
        <p:nvSpPr>
          <p:cNvPr id="26" name="TextBox 25"/>
          <p:cNvSpPr txBox="1"/>
          <p:nvPr/>
        </p:nvSpPr>
        <p:spPr>
          <a:xfrm>
            <a:off x="9278002" y="375143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sp>
        <p:nvSpPr>
          <p:cNvPr id="27" name="TextBox 26"/>
          <p:cNvSpPr txBox="1"/>
          <p:nvPr/>
        </p:nvSpPr>
        <p:spPr>
          <a:xfrm>
            <a:off x="9179981" y="2899394"/>
            <a:ext cx="415330" cy="468850"/>
          </a:xfrm>
          <a:prstGeom prst="rect">
            <a:avLst/>
          </a:prstGeom>
          <a:noFill/>
          <a:ln>
            <a:noFill/>
          </a:ln>
        </p:spPr>
        <p:txBody>
          <a:bodyPr wrap="none" rtlCol="0">
            <a:spAutoFit/>
          </a:bodyPr>
          <a:lstStyle/>
          <a:p>
            <a:pPr defTabSz="914038">
              <a:defRPr/>
            </a:pPr>
            <a:r>
              <a:rPr lang="en-US" sz="2399" kern="0" dirty="0">
                <a:solidFill>
                  <a:srgbClr val="FFFFFF"/>
                </a:solidFill>
              </a:rPr>
              <a:t>…</a:t>
            </a:r>
          </a:p>
        </p:txBody>
      </p:sp>
      <p:cxnSp>
        <p:nvCxnSpPr>
          <p:cNvPr id="28" name="Straight Connector 27"/>
          <p:cNvCxnSpPr>
            <a:stCxn id="20" idx="2"/>
            <a:endCxn id="15" idx="0"/>
          </p:cNvCxnSpPr>
          <p:nvPr/>
        </p:nvCxnSpPr>
        <p:spPr>
          <a:xfrm flipH="1">
            <a:off x="8286004" y="3159477"/>
            <a:ext cx="2773509" cy="729005"/>
          </a:xfrm>
          <a:prstGeom prst="line">
            <a:avLst/>
          </a:prstGeom>
          <a:noFill/>
          <a:ln w="9525" cap="flat" cmpd="sng" algn="ctr">
            <a:solidFill>
              <a:schemeClr val="tx1"/>
            </a:solidFill>
            <a:prstDash val="solid"/>
          </a:ln>
          <a:effectLst/>
        </p:spPr>
      </p:cxnSp>
      <p:cxnSp>
        <p:nvCxnSpPr>
          <p:cNvPr id="29" name="Straight Connector 28"/>
          <p:cNvCxnSpPr>
            <a:stCxn id="18" idx="2"/>
            <a:endCxn id="16" idx="0"/>
          </p:cNvCxnSpPr>
          <p:nvPr/>
        </p:nvCxnSpPr>
        <p:spPr>
          <a:xfrm>
            <a:off x="7720478" y="3159477"/>
            <a:ext cx="2854378" cy="729005"/>
          </a:xfrm>
          <a:prstGeom prst="line">
            <a:avLst/>
          </a:prstGeom>
          <a:noFill/>
          <a:ln w="9525" cap="flat" cmpd="sng" algn="ctr">
            <a:solidFill>
              <a:schemeClr val="tx1"/>
            </a:solidFill>
            <a:prstDash val="solid"/>
          </a:ln>
          <a:effectLst/>
        </p:spPr>
      </p:cxnSp>
      <p:cxnSp>
        <p:nvCxnSpPr>
          <p:cNvPr id="30" name="Straight Connector 29"/>
          <p:cNvCxnSpPr>
            <a:stCxn id="19" idx="2"/>
            <a:endCxn id="16" idx="0"/>
          </p:cNvCxnSpPr>
          <p:nvPr/>
        </p:nvCxnSpPr>
        <p:spPr>
          <a:xfrm>
            <a:off x="10040390" y="3159477"/>
            <a:ext cx="534466" cy="729005"/>
          </a:xfrm>
          <a:prstGeom prst="line">
            <a:avLst/>
          </a:prstGeom>
          <a:noFill/>
          <a:ln w="9525" cap="flat" cmpd="sng" algn="ctr">
            <a:solidFill>
              <a:schemeClr val="tx1"/>
            </a:solidFill>
            <a:prstDash val="solid"/>
          </a:ln>
          <a:effectLst/>
        </p:spPr>
      </p:cxnSp>
      <p:cxnSp>
        <p:nvCxnSpPr>
          <p:cNvPr id="31" name="Straight Connector 30"/>
          <p:cNvCxnSpPr>
            <a:stCxn id="20" idx="2"/>
            <a:endCxn id="16" idx="0"/>
          </p:cNvCxnSpPr>
          <p:nvPr/>
        </p:nvCxnSpPr>
        <p:spPr>
          <a:xfrm flipH="1">
            <a:off x="10574854" y="3159477"/>
            <a:ext cx="484657" cy="729005"/>
          </a:xfrm>
          <a:prstGeom prst="line">
            <a:avLst/>
          </a:prstGeom>
          <a:noFill/>
          <a:ln w="9525" cap="flat" cmpd="sng" algn="ctr">
            <a:solidFill>
              <a:schemeClr val="tx1"/>
            </a:solidFill>
            <a:prstDash val="solid"/>
          </a:ln>
          <a:effectLst/>
        </p:spPr>
      </p:cxnSp>
      <p:cxnSp>
        <p:nvCxnSpPr>
          <p:cNvPr id="32" name="Straight Connector 31"/>
          <p:cNvCxnSpPr>
            <a:stCxn id="20" idx="2"/>
            <a:endCxn id="17" idx="0"/>
          </p:cNvCxnSpPr>
          <p:nvPr/>
        </p:nvCxnSpPr>
        <p:spPr>
          <a:xfrm>
            <a:off x="11059511" y="3159477"/>
            <a:ext cx="534467" cy="729005"/>
          </a:xfrm>
          <a:prstGeom prst="line">
            <a:avLst/>
          </a:prstGeom>
          <a:noFill/>
          <a:ln w="9525" cap="flat" cmpd="sng" algn="ctr">
            <a:solidFill>
              <a:schemeClr val="tx1"/>
            </a:solidFill>
            <a:prstDash val="solid"/>
          </a:ln>
          <a:effectLst/>
        </p:spPr>
      </p:cxnSp>
      <p:cxnSp>
        <p:nvCxnSpPr>
          <p:cNvPr id="33" name="Straight Connector 32"/>
          <p:cNvCxnSpPr>
            <a:stCxn id="19" idx="2"/>
            <a:endCxn id="17" idx="0"/>
          </p:cNvCxnSpPr>
          <p:nvPr/>
        </p:nvCxnSpPr>
        <p:spPr>
          <a:xfrm>
            <a:off x="10040390" y="3159477"/>
            <a:ext cx="1553589" cy="729005"/>
          </a:xfrm>
          <a:prstGeom prst="line">
            <a:avLst/>
          </a:prstGeom>
          <a:noFill/>
          <a:ln w="9525" cap="flat" cmpd="sng" algn="ctr">
            <a:solidFill>
              <a:schemeClr val="tx1"/>
            </a:solidFill>
            <a:prstDash val="solid"/>
          </a:ln>
          <a:effectLst/>
        </p:spPr>
      </p:cxnSp>
      <p:cxnSp>
        <p:nvCxnSpPr>
          <p:cNvPr id="34" name="Straight Connector 33"/>
          <p:cNvCxnSpPr>
            <a:stCxn id="18" idx="2"/>
            <a:endCxn id="17" idx="0"/>
          </p:cNvCxnSpPr>
          <p:nvPr/>
        </p:nvCxnSpPr>
        <p:spPr>
          <a:xfrm>
            <a:off x="7720477" y="3159477"/>
            <a:ext cx="3873502" cy="729005"/>
          </a:xfrm>
          <a:prstGeom prst="line">
            <a:avLst/>
          </a:prstGeom>
          <a:noFill/>
          <a:ln w="9525" cap="flat" cmpd="sng" algn="ctr">
            <a:solidFill>
              <a:schemeClr val="tx1"/>
            </a:solidFill>
            <a:prstDash val="solid"/>
          </a:ln>
          <a:effectLst/>
        </p:spPr>
      </p:cxnSp>
      <p:sp>
        <p:nvSpPr>
          <p:cNvPr id="35" name="Rectangle 34"/>
          <p:cNvSpPr/>
          <p:nvPr/>
        </p:nvSpPr>
        <p:spPr>
          <a:xfrm>
            <a:off x="8645201"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sp>
        <p:nvSpPr>
          <p:cNvPr id="36" name="Rectangle 35"/>
          <p:cNvSpPr/>
          <p:nvPr/>
        </p:nvSpPr>
        <p:spPr>
          <a:xfrm>
            <a:off x="9564084" y="1697081"/>
            <a:ext cx="417674" cy="16479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DCR</a:t>
            </a:r>
          </a:p>
        </p:txBody>
      </p:sp>
      <p:cxnSp>
        <p:nvCxnSpPr>
          <p:cNvPr id="37" name="Straight Connector 36"/>
          <p:cNvCxnSpPr>
            <a:stCxn id="35" idx="2"/>
            <a:endCxn id="48" idx="0"/>
          </p:cNvCxnSpPr>
          <p:nvPr/>
        </p:nvCxnSpPr>
        <p:spPr>
          <a:xfrm>
            <a:off x="8854039" y="1861873"/>
            <a:ext cx="125315" cy="418361"/>
          </a:xfrm>
          <a:prstGeom prst="line">
            <a:avLst/>
          </a:prstGeom>
          <a:noFill/>
          <a:ln w="9525" cap="flat" cmpd="sng" algn="ctr">
            <a:solidFill>
              <a:schemeClr val="tx1"/>
            </a:solidFill>
            <a:prstDash val="solid"/>
          </a:ln>
          <a:effectLst/>
        </p:spPr>
      </p:cxnSp>
      <p:cxnSp>
        <p:nvCxnSpPr>
          <p:cNvPr id="38" name="Straight Connector 37"/>
          <p:cNvCxnSpPr>
            <a:stCxn id="35" idx="2"/>
            <a:endCxn id="47" idx="0"/>
          </p:cNvCxnSpPr>
          <p:nvPr/>
        </p:nvCxnSpPr>
        <p:spPr>
          <a:xfrm>
            <a:off x="8854038" y="1861873"/>
            <a:ext cx="832196" cy="418361"/>
          </a:xfrm>
          <a:prstGeom prst="line">
            <a:avLst/>
          </a:prstGeom>
          <a:noFill/>
          <a:ln w="9525" cap="flat" cmpd="sng" algn="ctr">
            <a:solidFill>
              <a:schemeClr val="tx1"/>
            </a:solidFill>
            <a:prstDash val="solid"/>
          </a:ln>
          <a:effectLst/>
        </p:spPr>
      </p:cxnSp>
      <p:cxnSp>
        <p:nvCxnSpPr>
          <p:cNvPr id="39" name="Straight Connector 38"/>
          <p:cNvCxnSpPr>
            <a:stCxn id="36" idx="2"/>
            <a:endCxn id="48" idx="0"/>
          </p:cNvCxnSpPr>
          <p:nvPr/>
        </p:nvCxnSpPr>
        <p:spPr>
          <a:xfrm flipH="1">
            <a:off x="8979354" y="1861873"/>
            <a:ext cx="793567" cy="418361"/>
          </a:xfrm>
          <a:prstGeom prst="line">
            <a:avLst/>
          </a:prstGeom>
          <a:noFill/>
          <a:ln w="9525" cap="flat" cmpd="sng" algn="ctr">
            <a:solidFill>
              <a:schemeClr val="tx1"/>
            </a:solidFill>
            <a:prstDash val="solid"/>
          </a:ln>
          <a:effectLst/>
        </p:spPr>
      </p:cxnSp>
      <p:cxnSp>
        <p:nvCxnSpPr>
          <p:cNvPr id="40" name="Straight Connector 39"/>
          <p:cNvCxnSpPr>
            <a:stCxn id="36" idx="2"/>
            <a:endCxn id="47" idx="0"/>
          </p:cNvCxnSpPr>
          <p:nvPr/>
        </p:nvCxnSpPr>
        <p:spPr>
          <a:xfrm flipH="1">
            <a:off x="9686234" y="1861873"/>
            <a:ext cx="86686" cy="418361"/>
          </a:xfrm>
          <a:prstGeom prst="line">
            <a:avLst/>
          </a:prstGeom>
          <a:noFill/>
          <a:ln w="9525" cap="flat" cmpd="sng" algn="ctr">
            <a:solidFill>
              <a:schemeClr val="tx1"/>
            </a:solidFill>
            <a:prstDash val="solid"/>
          </a:ln>
          <a:effectLst/>
        </p:spPr>
      </p:cxnSp>
      <p:cxnSp>
        <p:nvCxnSpPr>
          <p:cNvPr id="41" name="Straight Connector 40"/>
          <p:cNvCxnSpPr>
            <a:stCxn id="18" idx="0"/>
            <a:endCxn id="48" idx="2"/>
          </p:cNvCxnSpPr>
          <p:nvPr/>
        </p:nvCxnSpPr>
        <p:spPr>
          <a:xfrm flipV="1">
            <a:off x="7720477" y="2445026"/>
            <a:ext cx="1258877" cy="549658"/>
          </a:xfrm>
          <a:prstGeom prst="line">
            <a:avLst/>
          </a:prstGeom>
          <a:noFill/>
          <a:ln w="9525" cap="flat" cmpd="sng" algn="ctr">
            <a:solidFill>
              <a:schemeClr val="tx1"/>
            </a:solidFill>
            <a:prstDash val="solid"/>
          </a:ln>
          <a:effectLst/>
        </p:spPr>
      </p:cxnSp>
      <p:cxnSp>
        <p:nvCxnSpPr>
          <p:cNvPr id="42" name="Straight Connector 41"/>
          <p:cNvCxnSpPr>
            <a:stCxn id="18" idx="0"/>
            <a:endCxn id="47" idx="2"/>
          </p:cNvCxnSpPr>
          <p:nvPr/>
        </p:nvCxnSpPr>
        <p:spPr>
          <a:xfrm flipV="1">
            <a:off x="7720476" y="2445026"/>
            <a:ext cx="1965758" cy="549658"/>
          </a:xfrm>
          <a:prstGeom prst="line">
            <a:avLst/>
          </a:prstGeom>
          <a:noFill/>
          <a:ln w="9525" cap="flat" cmpd="sng" algn="ctr">
            <a:solidFill>
              <a:schemeClr val="tx1"/>
            </a:solidFill>
            <a:prstDash val="solid"/>
          </a:ln>
          <a:effectLst/>
        </p:spPr>
      </p:cxnSp>
      <p:cxnSp>
        <p:nvCxnSpPr>
          <p:cNvPr id="43" name="Straight Connector 42"/>
          <p:cNvCxnSpPr>
            <a:stCxn id="19" idx="0"/>
            <a:endCxn id="47" idx="2"/>
          </p:cNvCxnSpPr>
          <p:nvPr/>
        </p:nvCxnSpPr>
        <p:spPr>
          <a:xfrm flipH="1" flipV="1">
            <a:off x="9686234" y="2445026"/>
            <a:ext cx="354154" cy="549658"/>
          </a:xfrm>
          <a:prstGeom prst="line">
            <a:avLst/>
          </a:prstGeom>
          <a:noFill/>
          <a:ln w="9525" cap="flat" cmpd="sng" algn="ctr">
            <a:solidFill>
              <a:schemeClr val="tx1"/>
            </a:solidFill>
            <a:prstDash val="solid"/>
          </a:ln>
          <a:effectLst/>
        </p:spPr>
      </p:cxnSp>
      <p:cxnSp>
        <p:nvCxnSpPr>
          <p:cNvPr id="44" name="Straight Connector 43"/>
          <p:cNvCxnSpPr>
            <a:stCxn id="19" idx="0"/>
            <a:endCxn id="48" idx="2"/>
          </p:cNvCxnSpPr>
          <p:nvPr/>
        </p:nvCxnSpPr>
        <p:spPr>
          <a:xfrm flipH="1" flipV="1">
            <a:off x="8979354" y="2445026"/>
            <a:ext cx="1061035" cy="549658"/>
          </a:xfrm>
          <a:prstGeom prst="line">
            <a:avLst/>
          </a:prstGeom>
          <a:noFill/>
          <a:ln w="9525" cap="flat" cmpd="sng" algn="ctr">
            <a:solidFill>
              <a:schemeClr val="tx1"/>
            </a:solidFill>
            <a:prstDash val="solid"/>
          </a:ln>
          <a:effectLst/>
        </p:spPr>
      </p:cxnSp>
      <p:cxnSp>
        <p:nvCxnSpPr>
          <p:cNvPr id="45" name="Straight Connector 44"/>
          <p:cNvCxnSpPr>
            <a:stCxn id="20" idx="0"/>
            <a:endCxn id="47" idx="2"/>
          </p:cNvCxnSpPr>
          <p:nvPr/>
        </p:nvCxnSpPr>
        <p:spPr>
          <a:xfrm flipH="1" flipV="1">
            <a:off x="9686236" y="2445026"/>
            <a:ext cx="1373277" cy="549658"/>
          </a:xfrm>
          <a:prstGeom prst="line">
            <a:avLst/>
          </a:prstGeom>
          <a:noFill/>
          <a:ln w="9525" cap="flat" cmpd="sng" algn="ctr">
            <a:solidFill>
              <a:schemeClr val="tx1"/>
            </a:solidFill>
            <a:prstDash val="solid"/>
          </a:ln>
          <a:effectLst/>
        </p:spPr>
      </p:cxnSp>
      <p:cxnSp>
        <p:nvCxnSpPr>
          <p:cNvPr id="46" name="Straight Connector 45"/>
          <p:cNvCxnSpPr>
            <a:stCxn id="20" idx="0"/>
            <a:endCxn id="48" idx="2"/>
          </p:cNvCxnSpPr>
          <p:nvPr/>
        </p:nvCxnSpPr>
        <p:spPr>
          <a:xfrm flipH="1" flipV="1">
            <a:off x="8979354" y="2445026"/>
            <a:ext cx="2080158" cy="549658"/>
          </a:xfrm>
          <a:prstGeom prst="line">
            <a:avLst/>
          </a:prstGeom>
          <a:noFill/>
          <a:ln w="9525" cap="flat" cmpd="sng" algn="ctr">
            <a:solidFill>
              <a:schemeClr val="tx1"/>
            </a:solidFill>
            <a:prstDash val="solid"/>
          </a:ln>
          <a:effectLst/>
        </p:spPr>
      </p:cxnSp>
      <p:sp>
        <p:nvSpPr>
          <p:cNvPr id="47" name="Rectangle 46"/>
          <p:cNvSpPr/>
          <p:nvPr/>
        </p:nvSpPr>
        <p:spPr>
          <a:xfrm>
            <a:off x="9477397"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48" name="Rectangle 47"/>
          <p:cNvSpPr/>
          <p:nvPr/>
        </p:nvSpPr>
        <p:spPr>
          <a:xfrm>
            <a:off x="8770516"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74" name="Rectangle 73"/>
          <p:cNvSpPr/>
          <p:nvPr/>
        </p:nvSpPr>
        <p:spPr>
          <a:xfrm>
            <a:off x="8444796" y="2994682"/>
            <a:ext cx="417674" cy="16479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Spine</a:t>
            </a:r>
          </a:p>
        </p:txBody>
      </p:sp>
      <p:cxnSp>
        <p:nvCxnSpPr>
          <p:cNvPr id="75" name="Straight Connector 74"/>
          <p:cNvCxnSpPr>
            <a:stCxn id="74" idx="2"/>
            <a:endCxn id="14" idx="0"/>
          </p:cNvCxnSpPr>
          <p:nvPr/>
        </p:nvCxnSpPr>
        <p:spPr>
          <a:xfrm flipH="1">
            <a:off x="7266880" y="3159477"/>
            <a:ext cx="1386755" cy="729005"/>
          </a:xfrm>
          <a:prstGeom prst="line">
            <a:avLst/>
          </a:prstGeom>
          <a:noFill/>
          <a:ln w="9525" cap="flat" cmpd="sng" algn="ctr">
            <a:solidFill>
              <a:schemeClr val="tx1"/>
            </a:solidFill>
            <a:prstDash val="solid"/>
          </a:ln>
          <a:effectLst/>
        </p:spPr>
      </p:cxnSp>
      <p:cxnSp>
        <p:nvCxnSpPr>
          <p:cNvPr id="76" name="Straight Connector 75"/>
          <p:cNvCxnSpPr>
            <a:stCxn id="74" idx="2"/>
            <a:endCxn id="15" idx="0"/>
          </p:cNvCxnSpPr>
          <p:nvPr/>
        </p:nvCxnSpPr>
        <p:spPr>
          <a:xfrm flipH="1">
            <a:off x="8286003" y="3159477"/>
            <a:ext cx="367632" cy="729005"/>
          </a:xfrm>
          <a:prstGeom prst="line">
            <a:avLst/>
          </a:prstGeom>
          <a:noFill/>
          <a:ln w="9525" cap="flat" cmpd="sng" algn="ctr">
            <a:solidFill>
              <a:schemeClr val="tx1"/>
            </a:solidFill>
            <a:prstDash val="solid"/>
          </a:ln>
          <a:effectLst/>
        </p:spPr>
      </p:cxnSp>
      <p:cxnSp>
        <p:nvCxnSpPr>
          <p:cNvPr id="77" name="Straight Connector 76"/>
          <p:cNvCxnSpPr>
            <a:stCxn id="74" idx="2"/>
            <a:endCxn id="16" idx="0"/>
          </p:cNvCxnSpPr>
          <p:nvPr/>
        </p:nvCxnSpPr>
        <p:spPr>
          <a:xfrm>
            <a:off x="8653634" y="3159477"/>
            <a:ext cx="1921221" cy="729005"/>
          </a:xfrm>
          <a:prstGeom prst="line">
            <a:avLst/>
          </a:prstGeom>
          <a:noFill/>
          <a:ln w="9525" cap="flat" cmpd="sng" algn="ctr">
            <a:solidFill>
              <a:schemeClr val="tx1"/>
            </a:solidFill>
            <a:prstDash val="solid"/>
          </a:ln>
          <a:effectLst/>
        </p:spPr>
      </p:cxnSp>
      <p:cxnSp>
        <p:nvCxnSpPr>
          <p:cNvPr id="78" name="Straight Connector 77"/>
          <p:cNvCxnSpPr>
            <a:stCxn id="74" idx="2"/>
            <a:endCxn id="17" idx="0"/>
          </p:cNvCxnSpPr>
          <p:nvPr/>
        </p:nvCxnSpPr>
        <p:spPr>
          <a:xfrm>
            <a:off x="8653634" y="3159477"/>
            <a:ext cx="2940345" cy="729005"/>
          </a:xfrm>
          <a:prstGeom prst="line">
            <a:avLst/>
          </a:prstGeom>
          <a:noFill/>
          <a:ln w="9525" cap="flat" cmpd="sng" algn="ctr">
            <a:solidFill>
              <a:schemeClr val="tx1"/>
            </a:solidFill>
            <a:prstDash val="solid"/>
          </a:ln>
          <a:effectLst/>
        </p:spPr>
      </p:cxnSp>
      <p:cxnSp>
        <p:nvCxnSpPr>
          <p:cNvPr id="79" name="Straight Connector 78"/>
          <p:cNvCxnSpPr>
            <a:stCxn id="74" idx="0"/>
            <a:endCxn id="47" idx="2"/>
          </p:cNvCxnSpPr>
          <p:nvPr/>
        </p:nvCxnSpPr>
        <p:spPr>
          <a:xfrm flipV="1">
            <a:off x="8653634" y="2445026"/>
            <a:ext cx="1032601" cy="549658"/>
          </a:xfrm>
          <a:prstGeom prst="line">
            <a:avLst/>
          </a:prstGeom>
          <a:noFill/>
          <a:ln w="9525" cap="flat" cmpd="sng" algn="ctr">
            <a:solidFill>
              <a:schemeClr val="tx1"/>
            </a:solidFill>
            <a:prstDash val="solid"/>
          </a:ln>
          <a:effectLst/>
        </p:spPr>
      </p:cxnSp>
      <p:cxnSp>
        <p:nvCxnSpPr>
          <p:cNvPr id="80" name="Straight Connector 79"/>
          <p:cNvCxnSpPr>
            <a:stCxn id="74" idx="0"/>
            <a:endCxn id="48" idx="2"/>
          </p:cNvCxnSpPr>
          <p:nvPr/>
        </p:nvCxnSpPr>
        <p:spPr>
          <a:xfrm flipV="1">
            <a:off x="8653633" y="2445026"/>
            <a:ext cx="325720" cy="549658"/>
          </a:xfrm>
          <a:prstGeom prst="line">
            <a:avLst/>
          </a:prstGeom>
          <a:noFill/>
          <a:ln w="9525" cap="flat" cmpd="sng" algn="ctr">
            <a:solidFill>
              <a:schemeClr val="tx1"/>
            </a:solidFill>
            <a:prstDash val="solid"/>
          </a:ln>
          <a:effectLst/>
        </p:spPr>
      </p:cxnSp>
      <p:sp>
        <p:nvSpPr>
          <p:cNvPr id="92" name="TextBox 91"/>
          <p:cNvSpPr txBox="1"/>
          <p:nvPr/>
        </p:nvSpPr>
        <p:spPr>
          <a:xfrm>
            <a:off x="10179037" y="1646326"/>
            <a:ext cx="1421104" cy="249199"/>
          </a:xfrm>
          <a:prstGeom prst="rect">
            <a:avLst/>
          </a:prstGeom>
          <a:noFill/>
        </p:spPr>
        <p:txBody>
          <a:bodyPr wrap="square" rtlCol="0">
            <a:spAutoFit/>
          </a:bodyPr>
          <a:lstStyle/>
          <a:p>
            <a:pPr defTabSz="914001"/>
            <a:r>
              <a:rPr lang="en-US" sz="1000" b="1" dirty="0">
                <a:solidFill>
                  <a:srgbClr val="FFFFFF"/>
                </a:solidFill>
              </a:rPr>
              <a:t>DC Routers</a:t>
            </a:r>
          </a:p>
        </p:txBody>
      </p:sp>
      <p:sp>
        <p:nvSpPr>
          <p:cNvPr id="85" name="Rectangle 84"/>
          <p:cNvSpPr/>
          <p:nvPr/>
        </p:nvSpPr>
        <p:spPr>
          <a:xfrm>
            <a:off x="8063636"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sp>
        <p:nvSpPr>
          <p:cNvPr id="86" name="Rectangle 85"/>
          <p:cNvSpPr/>
          <p:nvPr/>
        </p:nvSpPr>
        <p:spPr>
          <a:xfrm>
            <a:off x="10184279" y="2280233"/>
            <a:ext cx="417674" cy="164792"/>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chemeClr val="tx1"/>
            </a:solidFill>
            <a:prstDash val="solid"/>
          </a:ln>
          <a:effectLst>
            <a:outerShdw blurRad="40000" dist="23000" dir="5400000" rotWithShape="0">
              <a:srgbClr val="000000">
                <a:alpha val="35000"/>
              </a:srgbClr>
            </a:outerShdw>
          </a:effectLst>
        </p:spPr>
        <p:txBody>
          <a:bodyPr lIns="0" tIns="0" rIns="0" bIns="0" rtlCol="0" anchor="ctr"/>
          <a:lstStyle/>
          <a:p>
            <a:pPr algn="ctr" defTabSz="914038">
              <a:defRPr/>
            </a:pPr>
            <a:r>
              <a:rPr lang="en-US" sz="1000" b="1" kern="0" dirty="0">
                <a:solidFill>
                  <a:sysClr val="window" lastClr="FFFFFF"/>
                </a:solidFill>
                <a:latin typeface="Calibri"/>
              </a:rPr>
              <a:t>BL</a:t>
            </a:r>
          </a:p>
        </p:txBody>
      </p:sp>
      <p:cxnSp>
        <p:nvCxnSpPr>
          <p:cNvPr id="87" name="Straight Connector 86"/>
          <p:cNvCxnSpPr>
            <a:stCxn id="35" idx="2"/>
            <a:endCxn id="85" idx="0"/>
          </p:cNvCxnSpPr>
          <p:nvPr/>
        </p:nvCxnSpPr>
        <p:spPr>
          <a:xfrm flipH="1">
            <a:off x="8272473" y="1861873"/>
            <a:ext cx="581566" cy="418361"/>
          </a:xfrm>
          <a:prstGeom prst="line">
            <a:avLst/>
          </a:prstGeom>
          <a:noFill/>
          <a:ln w="9525" cap="flat" cmpd="sng" algn="ctr">
            <a:solidFill>
              <a:schemeClr val="tx1"/>
            </a:solidFill>
            <a:prstDash val="solid"/>
          </a:ln>
          <a:effectLst/>
        </p:spPr>
      </p:cxnSp>
      <p:cxnSp>
        <p:nvCxnSpPr>
          <p:cNvPr id="90" name="Straight Connector 89"/>
          <p:cNvCxnSpPr>
            <a:stCxn id="35" idx="2"/>
            <a:endCxn id="86" idx="0"/>
          </p:cNvCxnSpPr>
          <p:nvPr/>
        </p:nvCxnSpPr>
        <p:spPr>
          <a:xfrm>
            <a:off x="8854040" y="1861873"/>
            <a:ext cx="1539076" cy="418361"/>
          </a:xfrm>
          <a:prstGeom prst="line">
            <a:avLst/>
          </a:prstGeom>
          <a:noFill/>
          <a:ln w="9525" cap="flat" cmpd="sng" algn="ctr">
            <a:solidFill>
              <a:schemeClr val="tx1"/>
            </a:solidFill>
            <a:prstDash val="solid"/>
          </a:ln>
          <a:effectLst/>
        </p:spPr>
      </p:cxnSp>
      <p:cxnSp>
        <p:nvCxnSpPr>
          <p:cNvPr id="93" name="Straight Connector 92"/>
          <p:cNvCxnSpPr>
            <a:stCxn id="85" idx="0"/>
            <a:endCxn id="36" idx="2"/>
          </p:cNvCxnSpPr>
          <p:nvPr/>
        </p:nvCxnSpPr>
        <p:spPr>
          <a:xfrm flipV="1">
            <a:off x="8272473" y="1861873"/>
            <a:ext cx="1500448" cy="418361"/>
          </a:xfrm>
          <a:prstGeom prst="line">
            <a:avLst/>
          </a:prstGeom>
          <a:noFill/>
          <a:ln w="9525" cap="flat" cmpd="sng" algn="ctr">
            <a:solidFill>
              <a:schemeClr val="tx1"/>
            </a:solidFill>
            <a:prstDash val="solid"/>
          </a:ln>
          <a:effectLst/>
        </p:spPr>
      </p:cxnSp>
      <p:cxnSp>
        <p:nvCxnSpPr>
          <p:cNvPr id="100" name="Straight Connector 99"/>
          <p:cNvCxnSpPr>
            <a:stCxn id="86" idx="0"/>
            <a:endCxn id="36" idx="2"/>
          </p:cNvCxnSpPr>
          <p:nvPr/>
        </p:nvCxnSpPr>
        <p:spPr>
          <a:xfrm flipH="1" flipV="1">
            <a:off x="9772922" y="1861873"/>
            <a:ext cx="620195" cy="418361"/>
          </a:xfrm>
          <a:prstGeom prst="line">
            <a:avLst/>
          </a:prstGeom>
          <a:noFill/>
          <a:ln w="9525" cap="flat" cmpd="sng" algn="ctr">
            <a:solidFill>
              <a:schemeClr val="tx1"/>
            </a:solidFill>
            <a:prstDash val="solid"/>
          </a:ln>
          <a:effectLst/>
        </p:spPr>
      </p:cxnSp>
      <p:cxnSp>
        <p:nvCxnSpPr>
          <p:cNvPr id="103" name="Straight Connector 102"/>
          <p:cNvCxnSpPr>
            <a:stCxn id="85" idx="2"/>
            <a:endCxn id="18" idx="0"/>
          </p:cNvCxnSpPr>
          <p:nvPr/>
        </p:nvCxnSpPr>
        <p:spPr>
          <a:xfrm flipH="1">
            <a:off x="7720476" y="2445026"/>
            <a:ext cx="551997" cy="549658"/>
          </a:xfrm>
          <a:prstGeom prst="line">
            <a:avLst/>
          </a:prstGeom>
          <a:noFill/>
          <a:ln w="9525" cap="flat" cmpd="sng" algn="ctr">
            <a:solidFill>
              <a:schemeClr val="tx1"/>
            </a:solidFill>
            <a:prstDash val="solid"/>
          </a:ln>
          <a:effectLst/>
        </p:spPr>
      </p:cxnSp>
      <p:cxnSp>
        <p:nvCxnSpPr>
          <p:cNvPr id="105" name="Straight Connector 104"/>
          <p:cNvCxnSpPr>
            <a:stCxn id="85" idx="2"/>
            <a:endCxn id="74" idx="0"/>
          </p:cNvCxnSpPr>
          <p:nvPr/>
        </p:nvCxnSpPr>
        <p:spPr>
          <a:xfrm>
            <a:off x="8272473" y="2445026"/>
            <a:ext cx="381161" cy="549658"/>
          </a:xfrm>
          <a:prstGeom prst="line">
            <a:avLst/>
          </a:prstGeom>
          <a:noFill/>
          <a:ln w="9525" cap="flat" cmpd="sng" algn="ctr">
            <a:solidFill>
              <a:schemeClr val="tx1"/>
            </a:solidFill>
            <a:prstDash val="solid"/>
          </a:ln>
          <a:effectLst/>
        </p:spPr>
      </p:cxnSp>
      <p:cxnSp>
        <p:nvCxnSpPr>
          <p:cNvPr id="106" name="Straight Connector 105"/>
          <p:cNvCxnSpPr>
            <a:stCxn id="85" idx="2"/>
            <a:endCxn id="19" idx="0"/>
          </p:cNvCxnSpPr>
          <p:nvPr/>
        </p:nvCxnSpPr>
        <p:spPr>
          <a:xfrm>
            <a:off x="8272473" y="2445026"/>
            <a:ext cx="1767916" cy="549658"/>
          </a:xfrm>
          <a:prstGeom prst="line">
            <a:avLst/>
          </a:prstGeom>
          <a:noFill/>
          <a:ln w="9525" cap="flat" cmpd="sng" algn="ctr">
            <a:solidFill>
              <a:schemeClr val="tx1"/>
            </a:solidFill>
            <a:prstDash val="solid"/>
          </a:ln>
          <a:effectLst/>
        </p:spPr>
      </p:cxnSp>
      <p:cxnSp>
        <p:nvCxnSpPr>
          <p:cNvPr id="108" name="Straight Connector 107"/>
          <p:cNvCxnSpPr>
            <a:stCxn id="85" idx="2"/>
            <a:endCxn id="20" idx="0"/>
          </p:cNvCxnSpPr>
          <p:nvPr/>
        </p:nvCxnSpPr>
        <p:spPr>
          <a:xfrm>
            <a:off x="8272474" y="2445026"/>
            <a:ext cx="2787039" cy="549658"/>
          </a:xfrm>
          <a:prstGeom prst="line">
            <a:avLst/>
          </a:prstGeom>
          <a:noFill/>
          <a:ln w="9525" cap="flat" cmpd="sng" algn="ctr">
            <a:solidFill>
              <a:schemeClr val="tx1"/>
            </a:solidFill>
            <a:prstDash val="solid"/>
          </a:ln>
          <a:effectLst/>
        </p:spPr>
      </p:cxnSp>
      <p:cxnSp>
        <p:nvCxnSpPr>
          <p:cNvPr id="111" name="Straight Connector 110"/>
          <p:cNvCxnSpPr>
            <a:stCxn id="86" idx="2"/>
            <a:endCxn id="20" idx="0"/>
          </p:cNvCxnSpPr>
          <p:nvPr/>
        </p:nvCxnSpPr>
        <p:spPr>
          <a:xfrm>
            <a:off x="10393115" y="2445026"/>
            <a:ext cx="666396" cy="549658"/>
          </a:xfrm>
          <a:prstGeom prst="line">
            <a:avLst/>
          </a:prstGeom>
          <a:noFill/>
          <a:ln w="9525" cap="flat" cmpd="sng" algn="ctr">
            <a:solidFill>
              <a:schemeClr val="tx1"/>
            </a:solidFill>
            <a:prstDash val="solid"/>
          </a:ln>
          <a:effectLst/>
        </p:spPr>
      </p:cxnSp>
      <p:cxnSp>
        <p:nvCxnSpPr>
          <p:cNvPr id="117" name="Straight Connector 116"/>
          <p:cNvCxnSpPr>
            <a:stCxn id="86" idx="2"/>
            <a:endCxn id="19" idx="0"/>
          </p:cNvCxnSpPr>
          <p:nvPr/>
        </p:nvCxnSpPr>
        <p:spPr>
          <a:xfrm flipH="1">
            <a:off x="10040390" y="2445026"/>
            <a:ext cx="352727" cy="549658"/>
          </a:xfrm>
          <a:prstGeom prst="line">
            <a:avLst/>
          </a:prstGeom>
          <a:noFill/>
          <a:ln w="9525" cap="flat" cmpd="sng" algn="ctr">
            <a:solidFill>
              <a:schemeClr val="tx1"/>
            </a:solidFill>
            <a:prstDash val="solid"/>
          </a:ln>
          <a:effectLst/>
        </p:spPr>
      </p:cxnSp>
      <p:cxnSp>
        <p:nvCxnSpPr>
          <p:cNvPr id="118" name="Straight Connector 117"/>
          <p:cNvCxnSpPr>
            <a:stCxn id="86" idx="2"/>
            <a:endCxn id="74" idx="0"/>
          </p:cNvCxnSpPr>
          <p:nvPr/>
        </p:nvCxnSpPr>
        <p:spPr>
          <a:xfrm flipH="1">
            <a:off x="8653633" y="2445026"/>
            <a:ext cx="1739484" cy="549658"/>
          </a:xfrm>
          <a:prstGeom prst="line">
            <a:avLst/>
          </a:prstGeom>
          <a:noFill/>
          <a:ln w="9525" cap="flat" cmpd="sng" algn="ctr">
            <a:solidFill>
              <a:schemeClr val="tx1"/>
            </a:solidFill>
            <a:prstDash val="solid"/>
          </a:ln>
          <a:effectLst/>
        </p:spPr>
      </p:cxnSp>
      <p:cxnSp>
        <p:nvCxnSpPr>
          <p:cNvPr id="121" name="Straight Connector 120"/>
          <p:cNvCxnSpPr>
            <a:stCxn id="86" idx="2"/>
            <a:endCxn id="18" idx="0"/>
          </p:cNvCxnSpPr>
          <p:nvPr/>
        </p:nvCxnSpPr>
        <p:spPr>
          <a:xfrm flipH="1">
            <a:off x="7720477" y="2445026"/>
            <a:ext cx="2672641" cy="549658"/>
          </a:xfrm>
          <a:prstGeom prst="line">
            <a:avLst/>
          </a:prstGeom>
          <a:noFill/>
          <a:ln w="9525" cap="flat" cmpd="sng" algn="ctr">
            <a:solidFill>
              <a:schemeClr val="tx1"/>
            </a:solidFill>
            <a:prstDash val="solid"/>
          </a:ln>
          <a:effectLst/>
        </p:spPr>
      </p:cxnSp>
      <p:grpSp>
        <p:nvGrpSpPr>
          <p:cNvPr id="122" name="Group 121"/>
          <p:cNvGrpSpPr/>
          <p:nvPr/>
        </p:nvGrpSpPr>
        <p:grpSpPr>
          <a:xfrm>
            <a:off x="7074611" y="4061399"/>
            <a:ext cx="360204" cy="649923"/>
            <a:chOff x="5307636" y="4061652"/>
            <a:chExt cx="270332" cy="650185"/>
          </a:xfrm>
        </p:grpSpPr>
        <p:sp>
          <p:nvSpPr>
            <p:cNvPr id="109" name="Rectangle 108"/>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5" name="Rectangle 124"/>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6" name="Rectangle 125"/>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8" name="Rectangle 12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29" name="Rectangle 12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49" name="Rectangle 148"/>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0" name="Group 149"/>
          <p:cNvGrpSpPr/>
          <p:nvPr/>
        </p:nvGrpSpPr>
        <p:grpSpPr>
          <a:xfrm>
            <a:off x="8100177" y="4061399"/>
            <a:ext cx="360204" cy="649923"/>
            <a:chOff x="5307636" y="4061652"/>
            <a:chExt cx="270332" cy="650185"/>
          </a:xfrm>
        </p:grpSpPr>
        <p:sp>
          <p:nvSpPr>
            <p:cNvPr id="151" name="Rectangle 150"/>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2" name="Rectangle 151"/>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3" name="Rectangle 152"/>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4" name="Rectangle 153"/>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5" name="Rectangle 154"/>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6" name="Rectangle 155"/>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57" name="Group 156"/>
          <p:cNvGrpSpPr/>
          <p:nvPr/>
        </p:nvGrpSpPr>
        <p:grpSpPr>
          <a:xfrm>
            <a:off x="10394475" y="4066276"/>
            <a:ext cx="360204" cy="649923"/>
            <a:chOff x="5307636" y="4061652"/>
            <a:chExt cx="270332" cy="650185"/>
          </a:xfrm>
        </p:grpSpPr>
        <p:sp>
          <p:nvSpPr>
            <p:cNvPr id="158" name="Rectangle 157"/>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59" name="Rectangle 158"/>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0" name="Rectangle 159"/>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1" name="Rectangle 160"/>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2" name="Rectangle 161"/>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3" name="Rectangle 162"/>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grpSp>
        <p:nvGrpSpPr>
          <p:cNvPr id="164" name="Group 163"/>
          <p:cNvGrpSpPr/>
          <p:nvPr/>
        </p:nvGrpSpPr>
        <p:grpSpPr>
          <a:xfrm>
            <a:off x="11420040" y="4069080"/>
            <a:ext cx="360204" cy="649923"/>
            <a:chOff x="5307636" y="4061652"/>
            <a:chExt cx="270332" cy="650185"/>
          </a:xfrm>
        </p:grpSpPr>
        <p:sp>
          <p:nvSpPr>
            <p:cNvPr id="165" name="Rectangle 164"/>
            <p:cNvSpPr/>
            <p:nvPr/>
          </p:nvSpPr>
          <p:spPr>
            <a:xfrm>
              <a:off x="5307636" y="40616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6" name="Rectangle 165"/>
            <p:cNvSpPr/>
            <p:nvPr/>
          </p:nvSpPr>
          <p:spPr>
            <a:xfrm>
              <a:off x="5307636" y="41700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7" name="Rectangle 166"/>
            <p:cNvSpPr/>
            <p:nvPr/>
          </p:nvSpPr>
          <p:spPr>
            <a:xfrm>
              <a:off x="5307636" y="42784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8" name="Rectangle 167"/>
            <p:cNvSpPr/>
            <p:nvPr/>
          </p:nvSpPr>
          <p:spPr>
            <a:xfrm>
              <a:off x="5307636" y="43868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69" name="Rectangle 168"/>
            <p:cNvSpPr/>
            <p:nvPr/>
          </p:nvSpPr>
          <p:spPr>
            <a:xfrm>
              <a:off x="5307636" y="4495252"/>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sp>
          <p:nvSpPr>
            <p:cNvPr id="170" name="Rectangle 169"/>
            <p:cNvSpPr/>
            <p:nvPr/>
          </p:nvSpPr>
          <p:spPr>
            <a:xfrm>
              <a:off x="5307636" y="4603651"/>
              <a:ext cx="270332" cy="108186"/>
            </a:xfrm>
            <a:prstGeom prst="rect">
              <a:avLst/>
            </a:prstGeom>
            <a:solidFill>
              <a:srgbClr val="92D050">
                <a:alpha val="69000"/>
              </a:srgb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1"/>
              <a:endParaRPr lang="en-US" sz="1799">
                <a:solidFill>
                  <a:srgbClr val="FFFFFF"/>
                </a:solidFill>
              </a:endParaRPr>
            </a:p>
          </p:txBody>
        </p:sp>
      </p:grpSp>
      <p:sp>
        <p:nvSpPr>
          <p:cNvPr id="52" name="TextBox 51"/>
          <p:cNvSpPr txBox="1"/>
          <p:nvPr/>
        </p:nvSpPr>
        <p:spPr>
          <a:xfrm>
            <a:off x="8533173" y="5447960"/>
            <a:ext cx="2244204" cy="492314"/>
          </a:xfrm>
          <a:prstGeom prst="rect">
            <a:avLst/>
          </a:prstGeom>
          <a:noFill/>
        </p:spPr>
        <p:txBody>
          <a:bodyPr wrap="none" lIns="0" tIns="0" rIns="0" bIns="0" rtlCol="0">
            <a:spAutoFit/>
          </a:bodyPr>
          <a:lstStyle/>
          <a:p>
            <a:pPr defTabSz="914001"/>
            <a:r>
              <a:rPr lang="en-US" sz="3199" dirty="0">
                <a:solidFill>
                  <a:schemeClr val="tx2"/>
                </a:solidFill>
              </a:rPr>
              <a:t>30,000 </a:t>
            </a:r>
            <a:r>
              <a:rPr lang="en-US" sz="3199" dirty="0" err="1">
                <a:solidFill>
                  <a:schemeClr val="tx2"/>
                </a:solidFill>
              </a:rPr>
              <a:t>Gbps</a:t>
            </a:r>
            <a:endParaRPr lang="en-US" sz="3199" dirty="0">
              <a:solidFill>
                <a:schemeClr val="tx2"/>
              </a:solidFill>
            </a:endParaRPr>
          </a:p>
        </p:txBody>
      </p:sp>
      <p:sp>
        <p:nvSpPr>
          <p:cNvPr id="53" name="TextBox 52"/>
          <p:cNvSpPr txBox="1"/>
          <p:nvPr/>
        </p:nvSpPr>
        <p:spPr>
          <a:xfrm>
            <a:off x="2649993" y="5580128"/>
            <a:ext cx="1473160" cy="492314"/>
          </a:xfrm>
          <a:prstGeom prst="rect">
            <a:avLst/>
          </a:prstGeom>
          <a:noFill/>
        </p:spPr>
        <p:txBody>
          <a:bodyPr wrap="none" lIns="0" tIns="0" rIns="0" bIns="0" rtlCol="0">
            <a:spAutoFit/>
          </a:bodyPr>
          <a:lstStyle/>
          <a:p>
            <a:pPr defTabSz="914001"/>
            <a:r>
              <a:rPr lang="en-US" sz="3199" dirty="0">
                <a:solidFill>
                  <a:schemeClr val="tx2"/>
                </a:solidFill>
              </a:rPr>
              <a:t>120 </a:t>
            </a:r>
            <a:r>
              <a:rPr lang="en-US" sz="3199" dirty="0" err="1">
                <a:solidFill>
                  <a:schemeClr val="tx2"/>
                </a:solidFill>
              </a:rPr>
              <a:t>Gbs</a:t>
            </a:r>
            <a:endParaRPr lang="en-US" sz="3199" dirty="0">
              <a:solidFill>
                <a:schemeClr val="tx2"/>
              </a:solidFill>
            </a:endParaRPr>
          </a:p>
        </p:txBody>
      </p:sp>
      <p:grpSp>
        <p:nvGrpSpPr>
          <p:cNvPr id="3" name="Group 2"/>
          <p:cNvGrpSpPr/>
          <p:nvPr/>
        </p:nvGrpSpPr>
        <p:grpSpPr>
          <a:xfrm>
            <a:off x="526918" y="1542345"/>
            <a:ext cx="5350896" cy="3761980"/>
            <a:chOff x="228599" y="1066799"/>
            <a:chExt cx="8610601" cy="5257364"/>
          </a:xfrm>
        </p:grpSpPr>
        <p:sp>
          <p:nvSpPr>
            <p:cNvPr id="96" name="Rectangle 95"/>
            <p:cNvSpPr/>
            <p:nvPr/>
          </p:nvSpPr>
          <p:spPr>
            <a:xfrm>
              <a:off x="533398"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97" name="Rectangle 96"/>
            <p:cNvSpPr/>
            <p:nvPr/>
          </p:nvSpPr>
          <p:spPr>
            <a:xfrm>
              <a:off x="533398"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98" name="Rectangle 97"/>
            <p:cNvSpPr/>
            <p:nvPr/>
          </p:nvSpPr>
          <p:spPr>
            <a:xfrm>
              <a:off x="1142998"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99" name="Rectangle 98"/>
            <p:cNvSpPr/>
            <p:nvPr/>
          </p:nvSpPr>
          <p:spPr>
            <a:xfrm>
              <a:off x="761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1" name="Rectangle 100"/>
            <p:cNvSpPr/>
            <p:nvPr/>
          </p:nvSpPr>
          <p:spPr>
            <a:xfrm>
              <a:off x="6858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2" name="Rectangle 101"/>
            <p:cNvSpPr/>
            <p:nvPr/>
          </p:nvSpPr>
          <p:spPr>
            <a:xfrm>
              <a:off x="15239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04" name="Rectangle 103"/>
            <p:cNvSpPr/>
            <p:nvPr/>
          </p:nvSpPr>
          <p:spPr>
            <a:xfrm>
              <a:off x="14477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07" name="Rectangle 106"/>
            <p:cNvSpPr/>
            <p:nvPr/>
          </p:nvSpPr>
          <p:spPr>
            <a:xfrm>
              <a:off x="1066799"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10" name="Rectangle 109"/>
            <p:cNvSpPr/>
            <p:nvPr/>
          </p:nvSpPr>
          <p:spPr>
            <a:xfrm>
              <a:off x="533398"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12" name="Rectangle 111"/>
            <p:cNvSpPr/>
            <p:nvPr/>
          </p:nvSpPr>
          <p:spPr>
            <a:xfrm>
              <a:off x="533398"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13" name="Rectangle 112"/>
            <p:cNvSpPr/>
            <p:nvPr/>
          </p:nvSpPr>
          <p:spPr>
            <a:xfrm>
              <a:off x="25146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14" name="Rectangle 113"/>
            <p:cNvSpPr/>
            <p:nvPr/>
          </p:nvSpPr>
          <p:spPr>
            <a:xfrm>
              <a:off x="2133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5" name="Rectangle 114"/>
            <p:cNvSpPr/>
            <p:nvPr/>
          </p:nvSpPr>
          <p:spPr>
            <a:xfrm>
              <a:off x="20574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16" name="Rectangle 115"/>
            <p:cNvSpPr/>
            <p:nvPr/>
          </p:nvSpPr>
          <p:spPr>
            <a:xfrm>
              <a:off x="28955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19" name="Rectangle 118"/>
            <p:cNvSpPr/>
            <p:nvPr/>
          </p:nvSpPr>
          <p:spPr>
            <a:xfrm>
              <a:off x="28193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20" name="Rectangle 119"/>
            <p:cNvSpPr/>
            <p:nvPr/>
          </p:nvSpPr>
          <p:spPr>
            <a:xfrm>
              <a:off x="24384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23" name="Rectangle 122"/>
            <p:cNvSpPr/>
            <p:nvPr/>
          </p:nvSpPr>
          <p:spPr>
            <a:xfrm>
              <a:off x="38862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24" name="Rectangle 123"/>
            <p:cNvSpPr/>
            <p:nvPr/>
          </p:nvSpPr>
          <p:spPr>
            <a:xfrm>
              <a:off x="3505199"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27" name="Rectangle 126"/>
            <p:cNvSpPr/>
            <p:nvPr/>
          </p:nvSpPr>
          <p:spPr>
            <a:xfrm>
              <a:off x="34290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0" name="Rectangle 129"/>
            <p:cNvSpPr/>
            <p:nvPr/>
          </p:nvSpPr>
          <p:spPr>
            <a:xfrm>
              <a:off x="42672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1" name="Rectangle 130"/>
            <p:cNvSpPr/>
            <p:nvPr/>
          </p:nvSpPr>
          <p:spPr>
            <a:xfrm>
              <a:off x="4190999"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2" name="Rectangle 131"/>
            <p:cNvSpPr/>
            <p:nvPr/>
          </p:nvSpPr>
          <p:spPr>
            <a:xfrm>
              <a:off x="38100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3" name="Rectangle 132"/>
            <p:cNvSpPr/>
            <p:nvPr/>
          </p:nvSpPr>
          <p:spPr>
            <a:xfrm>
              <a:off x="52578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34" name="Rectangle 133"/>
            <p:cNvSpPr/>
            <p:nvPr/>
          </p:nvSpPr>
          <p:spPr>
            <a:xfrm>
              <a:off x="4876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5" name="Rectangle 134"/>
            <p:cNvSpPr/>
            <p:nvPr/>
          </p:nvSpPr>
          <p:spPr>
            <a:xfrm>
              <a:off x="4800600"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6" name="Rectangle 135"/>
            <p:cNvSpPr/>
            <p:nvPr/>
          </p:nvSpPr>
          <p:spPr>
            <a:xfrm>
              <a:off x="56388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37" name="Rectangle 136"/>
            <p:cNvSpPr/>
            <p:nvPr/>
          </p:nvSpPr>
          <p:spPr>
            <a:xfrm>
              <a:off x="55626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38" name="Rectangle 137"/>
            <p:cNvSpPr/>
            <p:nvPr/>
          </p:nvSpPr>
          <p:spPr>
            <a:xfrm>
              <a:off x="51816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39" name="Rectangle 138"/>
            <p:cNvSpPr/>
            <p:nvPr/>
          </p:nvSpPr>
          <p:spPr>
            <a:xfrm>
              <a:off x="6629400"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0" name="Rectangle 139"/>
            <p:cNvSpPr/>
            <p:nvPr/>
          </p:nvSpPr>
          <p:spPr>
            <a:xfrm>
              <a:off x="6248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1" name="Rectangle 140"/>
            <p:cNvSpPr/>
            <p:nvPr/>
          </p:nvSpPr>
          <p:spPr>
            <a:xfrm>
              <a:off x="6172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2" name="Rectangle 141"/>
            <p:cNvSpPr/>
            <p:nvPr/>
          </p:nvSpPr>
          <p:spPr>
            <a:xfrm>
              <a:off x="70104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3" name="Rectangle 142"/>
            <p:cNvSpPr/>
            <p:nvPr/>
          </p:nvSpPr>
          <p:spPr>
            <a:xfrm>
              <a:off x="69342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4" name="Rectangle 143"/>
            <p:cNvSpPr/>
            <p:nvPr/>
          </p:nvSpPr>
          <p:spPr>
            <a:xfrm>
              <a:off x="6553200"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45" name="Rectangle 144"/>
            <p:cNvSpPr/>
            <p:nvPr/>
          </p:nvSpPr>
          <p:spPr>
            <a:xfrm>
              <a:off x="8001002" y="32765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46" name="Rectangle 145"/>
            <p:cNvSpPr/>
            <p:nvPr/>
          </p:nvSpPr>
          <p:spPr>
            <a:xfrm>
              <a:off x="7620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47" name="Rectangle 146"/>
            <p:cNvSpPr/>
            <p:nvPr/>
          </p:nvSpPr>
          <p:spPr>
            <a:xfrm>
              <a:off x="7543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48" name="Rectangle 147"/>
            <p:cNvSpPr/>
            <p:nvPr/>
          </p:nvSpPr>
          <p:spPr>
            <a:xfrm>
              <a:off x="8382001" y="3581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dirty="0">
                <a:solidFill>
                  <a:srgbClr val="000000"/>
                </a:solidFill>
              </a:endParaRPr>
            </a:p>
          </p:txBody>
        </p:sp>
        <p:sp>
          <p:nvSpPr>
            <p:cNvPr id="171" name="Rectangle 170"/>
            <p:cNvSpPr/>
            <p:nvPr/>
          </p:nvSpPr>
          <p:spPr>
            <a:xfrm>
              <a:off x="8305801" y="36575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600" dirty="0">
                  <a:solidFill>
                    <a:srgbClr val="000000"/>
                  </a:solidFill>
                </a:rPr>
                <a:t>LB</a:t>
              </a:r>
            </a:p>
          </p:txBody>
        </p:sp>
        <p:sp>
          <p:nvSpPr>
            <p:cNvPr id="172" name="Rectangle 171"/>
            <p:cNvSpPr/>
            <p:nvPr/>
          </p:nvSpPr>
          <p:spPr>
            <a:xfrm>
              <a:off x="7924802" y="3352798"/>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b="1" dirty="0">
                  <a:solidFill>
                    <a:srgbClr val="000000"/>
                  </a:solidFill>
                </a:rPr>
                <a:t>AGG</a:t>
              </a:r>
            </a:p>
          </p:txBody>
        </p:sp>
        <p:sp>
          <p:nvSpPr>
            <p:cNvPr id="173" name="TextBox 172"/>
            <p:cNvSpPr txBox="1"/>
            <p:nvPr/>
          </p:nvSpPr>
          <p:spPr>
            <a:xfrm>
              <a:off x="838199" y="4419599"/>
              <a:ext cx="762000" cy="171978"/>
            </a:xfrm>
            <a:prstGeom prst="rect">
              <a:avLst/>
            </a:prstGeom>
            <a:noFill/>
          </p:spPr>
          <p:txBody>
            <a:bodyPr wrap="square" rtlCol="0">
              <a:spAutoFit/>
            </a:bodyPr>
            <a:lstStyle/>
            <a:p>
              <a:pPr defTabSz="914001"/>
              <a:r>
                <a:rPr lang="en-US" sz="200" dirty="0">
                  <a:solidFill>
                    <a:srgbClr val="FFFFFF"/>
                  </a:solidFill>
                </a:rPr>
                <a:t>20Racks</a:t>
              </a:r>
            </a:p>
          </p:txBody>
        </p:sp>
        <p:cxnSp>
          <p:nvCxnSpPr>
            <p:cNvPr id="174" name="Straight Connector 173"/>
            <p:cNvCxnSpPr>
              <a:stCxn id="97" idx="0"/>
              <a:endCxn id="107" idx="2"/>
            </p:cNvCxnSpPr>
            <p:nvPr/>
          </p:nvCxnSpPr>
          <p:spPr>
            <a:xfrm rot="5400000" flipH="1" flipV="1">
              <a:off x="5334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5" name="Straight Connector 174"/>
            <p:cNvCxnSpPr>
              <a:endCxn id="107" idx="2"/>
            </p:cNvCxnSpPr>
            <p:nvPr/>
          </p:nvCxnSpPr>
          <p:spPr>
            <a:xfrm rot="5400000" flipH="1" flipV="1">
              <a:off x="7048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6" name="Straight Connector 175"/>
            <p:cNvCxnSpPr>
              <a:stCxn id="200" idx="0"/>
              <a:endCxn id="107" idx="2"/>
            </p:cNvCxnSpPr>
            <p:nvPr/>
          </p:nvCxnSpPr>
          <p:spPr>
            <a:xfrm rot="16200000" flipV="1">
              <a:off x="10287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177" name="Straight Connector 176"/>
            <p:cNvCxnSpPr>
              <a:endCxn id="107" idx="2"/>
            </p:cNvCxnSpPr>
            <p:nvPr/>
          </p:nvCxnSpPr>
          <p:spPr>
            <a:xfrm rot="16200000" flipV="1">
              <a:off x="8953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178" name="Rectangle 177"/>
            <p:cNvSpPr/>
            <p:nvPr/>
          </p:nvSpPr>
          <p:spPr>
            <a:xfrm>
              <a:off x="2514600" y="19811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79" name="Rectangle 178"/>
            <p:cNvSpPr/>
            <p:nvPr/>
          </p:nvSpPr>
          <p:spPr>
            <a:xfrm>
              <a:off x="2438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0" name="Rectangle 179"/>
            <p:cNvSpPr/>
            <p:nvPr/>
          </p:nvSpPr>
          <p:spPr>
            <a:xfrm>
              <a:off x="6629400" y="20573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1" name="Rectangle 180"/>
            <p:cNvSpPr/>
            <p:nvPr/>
          </p:nvSpPr>
          <p:spPr>
            <a:xfrm>
              <a:off x="6553200" y="21335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2" name="Rectangle 181"/>
            <p:cNvSpPr/>
            <p:nvPr/>
          </p:nvSpPr>
          <p:spPr>
            <a:xfrm>
              <a:off x="4495800" y="10667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3" name="Rectangle 182"/>
            <p:cNvSpPr/>
            <p:nvPr/>
          </p:nvSpPr>
          <p:spPr>
            <a:xfrm>
              <a:off x="4419601" y="1142999"/>
              <a:ext cx="381001" cy="457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endParaRPr lang="en-US" sz="800">
                <a:solidFill>
                  <a:srgbClr val="000000"/>
                </a:solidFill>
              </a:endParaRPr>
            </a:p>
          </p:txBody>
        </p:sp>
        <p:sp>
          <p:nvSpPr>
            <p:cNvPr id="184" name="TextBox 183"/>
            <p:cNvSpPr txBox="1"/>
            <p:nvPr/>
          </p:nvSpPr>
          <p:spPr>
            <a:xfrm>
              <a:off x="3124200" y="1066799"/>
              <a:ext cx="1143001" cy="304365"/>
            </a:xfrm>
            <a:prstGeom prst="rect">
              <a:avLst/>
            </a:prstGeom>
            <a:noFill/>
          </p:spPr>
          <p:txBody>
            <a:bodyPr wrap="square" rtlCol="0">
              <a:spAutoFit/>
            </a:bodyPr>
            <a:lstStyle/>
            <a:p>
              <a:pPr defTabSz="914001"/>
              <a:r>
                <a:rPr lang="en-US" sz="800" dirty="0">
                  <a:solidFill>
                    <a:srgbClr val="FFFFFF"/>
                  </a:solidFill>
                </a:rPr>
                <a:t>DC Router</a:t>
              </a:r>
            </a:p>
          </p:txBody>
        </p:sp>
        <p:sp>
          <p:nvSpPr>
            <p:cNvPr id="185" name="TextBox 184"/>
            <p:cNvSpPr txBox="1"/>
            <p:nvPr/>
          </p:nvSpPr>
          <p:spPr>
            <a:xfrm>
              <a:off x="1295400" y="1828797"/>
              <a:ext cx="914399" cy="479746"/>
            </a:xfrm>
            <a:prstGeom prst="rect">
              <a:avLst/>
            </a:prstGeom>
            <a:noFill/>
          </p:spPr>
          <p:txBody>
            <a:bodyPr wrap="square" rtlCol="0">
              <a:spAutoFit/>
            </a:bodyPr>
            <a:lstStyle/>
            <a:p>
              <a:pPr defTabSz="914001"/>
              <a:r>
                <a:rPr lang="en-US" sz="800" dirty="0">
                  <a:solidFill>
                    <a:srgbClr val="FFFFFF"/>
                  </a:solidFill>
                </a:rPr>
                <a:t>Access Routers</a:t>
              </a:r>
            </a:p>
          </p:txBody>
        </p:sp>
        <p:sp>
          <p:nvSpPr>
            <p:cNvPr id="186" name="TextBox 185"/>
            <p:cNvSpPr txBox="1"/>
            <p:nvPr/>
          </p:nvSpPr>
          <p:spPr>
            <a:xfrm>
              <a:off x="228599" y="2590799"/>
              <a:ext cx="1447800" cy="479746"/>
            </a:xfrm>
            <a:prstGeom prst="rect">
              <a:avLst/>
            </a:prstGeom>
            <a:noFill/>
          </p:spPr>
          <p:txBody>
            <a:bodyPr wrap="square" rtlCol="0">
              <a:spAutoFit/>
            </a:bodyPr>
            <a:lstStyle/>
            <a:p>
              <a:pPr defTabSz="914001"/>
              <a:r>
                <a:rPr lang="en-US" sz="800" dirty="0">
                  <a:solidFill>
                    <a:srgbClr val="FFFFFF"/>
                  </a:solidFill>
                </a:rPr>
                <a:t>Aggregation + LB</a:t>
              </a:r>
            </a:p>
          </p:txBody>
        </p:sp>
        <p:cxnSp>
          <p:nvCxnSpPr>
            <p:cNvPr id="187" name="Straight Connector 186"/>
            <p:cNvCxnSpPr>
              <a:stCxn id="179" idx="2"/>
            </p:cNvCxnSpPr>
            <p:nvPr/>
          </p:nvCxnSpPr>
          <p:spPr>
            <a:xfrm rot="5400000">
              <a:off x="1543049" y="2266949"/>
              <a:ext cx="838200" cy="1333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88" name="Straight Connector 187"/>
            <p:cNvCxnSpPr>
              <a:stCxn id="179" idx="2"/>
              <a:endCxn id="120" idx="0"/>
            </p:cNvCxnSpPr>
            <p:nvPr/>
          </p:nvCxnSpPr>
          <p:spPr>
            <a:xfrm rot="5400000">
              <a:off x="2209799" y="2933698"/>
              <a:ext cx="8382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89" name="Straight Connector 188"/>
            <p:cNvCxnSpPr>
              <a:stCxn id="179" idx="2"/>
              <a:endCxn id="132" idx="0"/>
            </p:cNvCxnSpPr>
            <p:nvPr/>
          </p:nvCxnSpPr>
          <p:spPr>
            <a:xfrm rot="16200000" flipH="1">
              <a:off x="2895601" y="2247899"/>
              <a:ext cx="8382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0" name="Straight Connector 189"/>
            <p:cNvCxnSpPr>
              <a:endCxn id="172" idx="0"/>
            </p:cNvCxnSpPr>
            <p:nvPr/>
          </p:nvCxnSpPr>
          <p:spPr>
            <a:xfrm>
              <a:off x="6781802" y="2590798"/>
              <a:ext cx="1333500" cy="7620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1" name="Straight Connector 190"/>
            <p:cNvCxnSpPr>
              <a:stCxn id="181" idx="2"/>
              <a:endCxn id="144" idx="0"/>
            </p:cNvCxnSpPr>
            <p:nvPr/>
          </p:nvCxnSpPr>
          <p:spPr>
            <a:xfrm rot="5400000">
              <a:off x="6362701" y="2971798"/>
              <a:ext cx="762000" cy="1588"/>
            </a:xfrm>
            <a:prstGeom prst="line">
              <a:avLst/>
            </a:prstGeom>
          </p:spPr>
          <p:style>
            <a:lnRef idx="1">
              <a:schemeClr val="accent3"/>
            </a:lnRef>
            <a:fillRef idx="2">
              <a:schemeClr val="accent3"/>
            </a:fillRef>
            <a:effectRef idx="1">
              <a:schemeClr val="accent3"/>
            </a:effectRef>
            <a:fontRef idx="minor">
              <a:schemeClr val="dk1"/>
            </a:fontRef>
          </p:style>
        </p:cxnSp>
        <p:cxnSp>
          <p:nvCxnSpPr>
            <p:cNvPr id="192" name="Straight Connector 191"/>
            <p:cNvCxnSpPr>
              <a:stCxn id="181" idx="2"/>
              <a:endCxn id="138" idx="0"/>
            </p:cNvCxnSpPr>
            <p:nvPr/>
          </p:nvCxnSpPr>
          <p:spPr>
            <a:xfrm rot="5400000">
              <a:off x="5676901" y="2285999"/>
              <a:ext cx="762000" cy="1371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193" name="Straight Connector 192"/>
            <p:cNvCxnSpPr>
              <a:endCxn id="181" idx="0"/>
            </p:cNvCxnSpPr>
            <p:nvPr/>
          </p:nvCxnSpPr>
          <p:spPr>
            <a:xfrm>
              <a:off x="4648200" y="1600198"/>
              <a:ext cx="2095500" cy="533399"/>
            </a:xfrm>
            <a:prstGeom prst="line">
              <a:avLst/>
            </a:prstGeom>
          </p:spPr>
          <p:style>
            <a:lnRef idx="1">
              <a:schemeClr val="accent3"/>
            </a:lnRef>
            <a:fillRef idx="0">
              <a:schemeClr val="accent3"/>
            </a:fillRef>
            <a:effectRef idx="0">
              <a:schemeClr val="accent3"/>
            </a:effectRef>
            <a:fontRef idx="minor">
              <a:schemeClr val="tx1"/>
            </a:fontRef>
          </p:style>
        </p:cxnSp>
        <p:cxnSp>
          <p:nvCxnSpPr>
            <p:cNvPr id="194" name="Straight Connector 193"/>
            <p:cNvCxnSpPr/>
            <p:nvPr/>
          </p:nvCxnSpPr>
          <p:spPr>
            <a:xfrm rot="10800000" flipV="1">
              <a:off x="2743200" y="1600198"/>
              <a:ext cx="1905000" cy="457199"/>
            </a:xfrm>
            <a:prstGeom prst="line">
              <a:avLst/>
            </a:prstGeom>
          </p:spPr>
          <p:style>
            <a:lnRef idx="1">
              <a:schemeClr val="accent3"/>
            </a:lnRef>
            <a:fillRef idx="0">
              <a:schemeClr val="accent3"/>
            </a:fillRef>
            <a:effectRef idx="0">
              <a:schemeClr val="accent3"/>
            </a:effectRef>
            <a:fontRef idx="minor">
              <a:schemeClr val="tx1"/>
            </a:fontRef>
          </p:style>
        </p:cxnSp>
        <p:sp>
          <p:nvSpPr>
            <p:cNvPr id="195" name="Rectangle 194"/>
            <p:cNvSpPr/>
            <p:nvPr/>
          </p:nvSpPr>
          <p:spPr>
            <a:xfrm>
              <a:off x="9905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196" name="Rectangle 195"/>
            <p:cNvSpPr/>
            <p:nvPr/>
          </p:nvSpPr>
          <p:spPr>
            <a:xfrm>
              <a:off x="9905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197" name="Rectangle 196"/>
            <p:cNvSpPr/>
            <p:nvPr/>
          </p:nvSpPr>
          <p:spPr>
            <a:xfrm>
              <a:off x="9905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198" name="Rectangle 197"/>
            <p:cNvSpPr/>
            <p:nvPr/>
          </p:nvSpPr>
          <p:spPr>
            <a:xfrm>
              <a:off x="9905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199" name="Rectangle 198"/>
            <p:cNvSpPr/>
            <p:nvPr/>
          </p:nvSpPr>
          <p:spPr>
            <a:xfrm>
              <a:off x="15239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0" name="Rectangle 199"/>
            <p:cNvSpPr/>
            <p:nvPr/>
          </p:nvSpPr>
          <p:spPr>
            <a:xfrm>
              <a:off x="15239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1" name="Rectangle 200"/>
            <p:cNvSpPr/>
            <p:nvPr/>
          </p:nvSpPr>
          <p:spPr>
            <a:xfrm>
              <a:off x="15239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2" name="Rectangle 201"/>
            <p:cNvSpPr/>
            <p:nvPr/>
          </p:nvSpPr>
          <p:spPr>
            <a:xfrm>
              <a:off x="15239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03" name="TextBox 202"/>
            <p:cNvSpPr txBox="1"/>
            <p:nvPr/>
          </p:nvSpPr>
          <p:spPr>
            <a:xfrm>
              <a:off x="3124200" y="6019798"/>
              <a:ext cx="2514601" cy="304365"/>
            </a:xfrm>
            <a:prstGeom prst="rect">
              <a:avLst/>
            </a:prstGeom>
            <a:noFill/>
          </p:spPr>
          <p:txBody>
            <a:bodyPr wrap="square" rtlCol="0">
              <a:spAutoFit/>
            </a:bodyPr>
            <a:lstStyle/>
            <a:p>
              <a:pPr defTabSz="914001"/>
              <a:endParaRPr lang="en-US" sz="800" dirty="0">
                <a:solidFill>
                  <a:srgbClr val="FFFFFF"/>
                </a:solidFill>
              </a:endParaRPr>
            </a:p>
          </p:txBody>
        </p:sp>
        <p:sp>
          <p:nvSpPr>
            <p:cNvPr id="204" name="Rectangle 203"/>
            <p:cNvSpPr/>
            <p:nvPr/>
          </p:nvSpPr>
          <p:spPr>
            <a:xfrm>
              <a:off x="1981200"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05" name="Rectangle 204"/>
            <p:cNvSpPr/>
            <p:nvPr/>
          </p:nvSpPr>
          <p:spPr>
            <a:xfrm>
              <a:off x="1981200"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06" name="Rectangle 205"/>
            <p:cNvSpPr/>
            <p:nvPr/>
          </p:nvSpPr>
          <p:spPr>
            <a:xfrm>
              <a:off x="1981200"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07" name="Rectangle 206"/>
            <p:cNvSpPr/>
            <p:nvPr/>
          </p:nvSpPr>
          <p:spPr>
            <a:xfrm>
              <a:off x="1981200"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08" name="Straight Connector 207"/>
            <p:cNvCxnSpPr>
              <a:stCxn id="205" idx="0"/>
            </p:cNvCxnSpPr>
            <p:nvPr/>
          </p:nvCxnSpPr>
          <p:spPr>
            <a:xfrm rot="5400000" flipH="1" flipV="1">
              <a:off x="1981200" y="4000499"/>
              <a:ext cx="914400"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09" name="Straight Connector 208"/>
            <p:cNvCxnSpPr/>
            <p:nvPr/>
          </p:nvCxnSpPr>
          <p:spPr>
            <a:xfrm rot="5400000" flipH="1" flipV="1">
              <a:off x="2152649"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10" name="Straight Connector 209"/>
            <p:cNvCxnSpPr>
              <a:stCxn id="217" idx="0"/>
            </p:cNvCxnSpPr>
            <p:nvPr/>
          </p:nvCxnSpPr>
          <p:spPr>
            <a:xfrm rot="16200000" flipV="1">
              <a:off x="2476500" y="4038599"/>
              <a:ext cx="914400"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11" name="Straight Connector 210"/>
            <p:cNvCxnSpPr/>
            <p:nvPr/>
          </p:nvCxnSpPr>
          <p:spPr>
            <a:xfrm rot="16200000" flipV="1">
              <a:off x="2343151" y="4171949"/>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12" name="Rectangle 211"/>
            <p:cNvSpPr/>
            <p:nvPr/>
          </p:nvSpPr>
          <p:spPr>
            <a:xfrm>
              <a:off x="2438401"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3" name="Rectangle 212"/>
            <p:cNvSpPr/>
            <p:nvPr/>
          </p:nvSpPr>
          <p:spPr>
            <a:xfrm>
              <a:off x="2438401"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4" name="Rectangle 213"/>
            <p:cNvSpPr/>
            <p:nvPr/>
          </p:nvSpPr>
          <p:spPr>
            <a:xfrm>
              <a:off x="2438401"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5" name="Rectangle 214"/>
            <p:cNvSpPr/>
            <p:nvPr/>
          </p:nvSpPr>
          <p:spPr>
            <a:xfrm>
              <a:off x="2438401"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16" name="Rectangle 215"/>
            <p:cNvSpPr/>
            <p:nvPr/>
          </p:nvSpPr>
          <p:spPr>
            <a:xfrm>
              <a:off x="2971799" y="4724398"/>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17" name="Rectangle 216"/>
            <p:cNvSpPr/>
            <p:nvPr/>
          </p:nvSpPr>
          <p:spPr>
            <a:xfrm>
              <a:off x="2971799" y="47243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18" name="Rectangle 217"/>
            <p:cNvSpPr/>
            <p:nvPr/>
          </p:nvSpPr>
          <p:spPr>
            <a:xfrm>
              <a:off x="2971799" y="48767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19" name="Rectangle 218"/>
            <p:cNvSpPr/>
            <p:nvPr/>
          </p:nvSpPr>
          <p:spPr>
            <a:xfrm>
              <a:off x="2971799" y="5791198"/>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20" name="Rectangle 219"/>
            <p:cNvSpPr/>
            <p:nvPr/>
          </p:nvSpPr>
          <p:spPr>
            <a:xfrm>
              <a:off x="3429000" y="4724399"/>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1" name="Rectangle 220"/>
            <p:cNvSpPr/>
            <p:nvPr/>
          </p:nvSpPr>
          <p:spPr>
            <a:xfrm>
              <a:off x="3429000" y="47243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22" name="Rectangle 221"/>
            <p:cNvSpPr/>
            <p:nvPr/>
          </p:nvSpPr>
          <p:spPr>
            <a:xfrm>
              <a:off x="3429000" y="48767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23" name="Rectangle 222"/>
            <p:cNvSpPr/>
            <p:nvPr/>
          </p:nvSpPr>
          <p:spPr>
            <a:xfrm>
              <a:off x="3429000" y="5791199"/>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24" name="Straight Connector 223"/>
            <p:cNvCxnSpPr>
              <a:stCxn id="221" idx="0"/>
              <a:endCxn id="132" idx="2"/>
            </p:cNvCxnSpPr>
            <p:nvPr/>
          </p:nvCxnSpPr>
          <p:spPr>
            <a:xfrm rot="5400000" flipH="1" flipV="1">
              <a:off x="3352800" y="4076699"/>
              <a:ext cx="914401" cy="3810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25" name="Straight Connector 224"/>
            <p:cNvCxnSpPr>
              <a:endCxn id="132" idx="2"/>
            </p:cNvCxnSpPr>
            <p:nvPr/>
          </p:nvCxnSpPr>
          <p:spPr>
            <a:xfrm rot="5400000" flipH="1" flipV="1">
              <a:off x="3524251" y="4248150"/>
              <a:ext cx="914401"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6" name="Straight Connector 225"/>
            <p:cNvCxnSpPr>
              <a:stCxn id="233" idx="0"/>
              <a:endCxn id="132" idx="2"/>
            </p:cNvCxnSpPr>
            <p:nvPr/>
          </p:nvCxnSpPr>
          <p:spPr>
            <a:xfrm rot="16200000" flipV="1">
              <a:off x="3848100" y="3962400"/>
              <a:ext cx="914402" cy="6096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27" name="Straight Connector 226"/>
            <p:cNvCxnSpPr>
              <a:endCxn id="132" idx="2"/>
            </p:cNvCxnSpPr>
            <p:nvPr/>
          </p:nvCxnSpPr>
          <p:spPr>
            <a:xfrm rot="16200000" flipV="1">
              <a:off x="3714751" y="4095750"/>
              <a:ext cx="914402" cy="342901"/>
            </a:xfrm>
            <a:prstGeom prst="line">
              <a:avLst/>
            </a:prstGeom>
          </p:spPr>
          <p:style>
            <a:lnRef idx="1">
              <a:schemeClr val="accent3"/>
            </a:lnRef>
            <a:fillRef idx="2">
              <a:schemeClr val="accent3"/>
            </a:fillRef>
            <a:effectRef idx="1">
              <a:schemeClr val="accent3"/>
            </a:effectRef>
            <a:fontRef idx="minor">
              <a:schemeClr val="dk1"/>
            </a:fontRef>
          </p:style>
        </p:cxnSp>
        <p:sp>
          <p:nvSpPr>
            <p:cNvPr id="228" name="Rectangle 227"/>
            <p:cNvSpPr/>
            <p:nvPr/>
          </p:nvSpPr>
          <p:spPr>
            <a:xfrm>
              <a:off x="3886200"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29" name="Rectangle 228"/>
            <p:cNvSpPr/>
            <p:nvPr/>
          </p:nvSpPr>
          <p:spPr>
            <a:xfrm>
              <a:off x="3886200"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0" name="Rectangle 229"/>
            <p:cNvSpPr/>
            <p:nvPr/>
          </p:nvSpPr>
          <p:spPr>
            <a:xfrm>
              <a:off x="3886200"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1" name="Rectangle 230"/>
            <p:cNvSpPr/>
            <p:nvPr/>
          </p:nvSpPr>
          <p:spPr>
            <a:xfrm>
              <a:off x="3886200"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2" name="Rectangle 231"/>
            <p:cNvSpPr/>
            <p:nvPr/>
          </p:nvSpPr>
          <p:spPr>
            <a:xfrm>
              <a:off x="44196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3" name="Rectangle 232"/>
            <p:cNvSpPr/>
            <p:nvPr/>
          </p:nvSpPr>
          <p:spPr>
            <a:xfrm>
              <a:off x="44196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4" name="Rectangle 233"/>
            <p:cNvSpPr/>
            <p:nvPr/>
          </p:nvSpPr>
          <p:spPr>
            <a:xfrm>
              <a:off x="44196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5" name="Rectangle 234"/>
            <p:cNvSpPr/>
            <p:nvPr/>
          </p:nvSpPr>
          <p:spPr>
            <a:xfrm>
              <a:off x="44196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36" name="Rectangle 235"/>
            <p:cNvSpPr/>
            <p:nvPr/>
          </p:nvSpPr>
          <p:spPr>
            <a:xfrm>
              <a:off x="4876801" y="4724400"/>
              <a:ext cx="381001" cy="12191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37" name="Rectangle 236"/>
            <p:cNvSpPr/>
            <p:nvPr/>
          </p:nvSpPr>
          <p:spPr>
            <a:xfrm>
              <a:off x="4876801" y="47244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38" name="Rectangle 237"/>
            <p:cNvSpPr/>
            <p:nvPr/>
          </p:nvSpPr>
          <p:spPr>
            <a:xfrm>
              <a:off x="4876801" y="4876800"/>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39" name="Rectangle 238"/>
            <p:cNvSpPr/>
            <p:nvPr/>
          </p:nvSpPr>
          <p:spPr>
            <a:xfrm>
              <a:off x="4876801" y="5791201"/>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40" name="Straight Connector 239"/>
            <p:cNvCxnSpPr>
              <a:stCxn id="237" idx="0"/>
              <a:endCxn id="138" idx="2"/>
            </p:cNvCxnSpPr>
            <p:nvPr/>
          </p:nvCxnSpPr>
          <p:spPr>
            <a:xfrm rot="5400000" flipH="1" flipV="1">
              <a:off x="4762501" y="4114801"/>
              <a:ext cx="914402" cy="304799"/>
            </a:xfrm>
            <a:prstGeom prst="line">
              <a:avLst/>
            </a:prstGeom>
          </p:spPr>
          <p:style>
            <a:lnRef idx="1">
              <a:schemeClr val="accent3"/>
            </a:lnRef>
            <a:fillRef idx="2">
              <a:schemeClr val="accent3"/>
            </a:fillRef>
            <a:effectRef idx="1">
              <a:schemeClr val="accent3"/>
            </a:effectRef>
            <a:fontRef idx="minor">
              <a:schemeClr val="dk1"/>
            </a:fontRef>
          </p:style>
        </p:cxnSp>
        <p:cxnSp>
          <p:nvCxnSpPr>
            <p:cNvPr id="241" name="Straight Connector 240"/>
            <p:cNvCxnSpPr>
              <a:endCxn id="138" idx="2"/>
            </p:cNvCxnSpPr>
            <p:nvPr/>
          </p:nvCxnSpPr>
          <p:spPr>
            <a:xfrm rot="16200000" flipV="1">
              <a:off x="4933951" y="4248152"/>
              <a:ext cx="914402" cy="381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2" name="Straight Connector 241"/>
            <p:cNvCxnSpPr>
              <a:stCxn id="249" idx="0"/>
              <a:endCxn id="138" idx="2"/>
            </p:cNvCxnSpPr>
            <p:nvPr/>
          </p:nvCxnSpPr>
          <p:spPr>
            <a:xfrm rot="16200000" flipV="1">
              <a:off x="5257800" y="3924302"/>
              <a:ext cx="914402" cy="6858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43" name="Straight Connector 242"/>
            <p:cNvCxnSpPr>
              <a:endCxn id="138" idx="2"/>
            </p:cNvCxnSpPr>
            <p:nvPr/>
          </p:nvCxnSpPr>
          <p:spPr>
            <a:xfrm rot="16200000" flipV="1">
              <a:off x="5124450" y="4057652"/>
              <a:ext cx="914400" cy="419101"/>
            </a:xfrm>
            <a:prstGeom prst="line">
              <a:avLst/>
            </a:prstGeom>
          </p:spPr>
          <p:style>
            <a:lnRef idx="1">
              <a:schemeClr val="accent3"/>
            </a:lnRef>
            <a:fillRef idx="2">
              <a:schemeClr val="accent3"/>
            </a:fillRef>
            <a:effectRef idx="1">
              <a:schemeClr val="accent3"/>
            </a:effectRef>
            <a:fontRef idx="minor">
              <a:schemeClr val="dk1"/>
            </a:fontRef>
          </p:style>
        </p:cxnSp>
        <p:sp>
          <p:nvSpPr>
            <p:cNvPr id="244" name="Rectangle 243"/>
            <p:cNvSpPr/>
            <p:nvPr/>
          </p:nvSpPr>
          <p:spPr>
            <a:xfrm>
              <a:off x="5334000"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5" name="Rectangle 244"/>
            <p:cNvSpPr/>
            <p:nvPr/>
          </p:nvSpPr>
          <p:spPr>
            <a:xfrm>
              <a:off x="5334000"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46" name="Rectangle 245"/>
            <p:cNvSpPr/>
            <p:nvPr/>
          </p:nvSpPr>
          <p:spPr>
            <a:xfrm>
              <a:off x="5334000"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47" name="Rectangle 246"/>
            <p:cNvSpPr/>
            <p:nvPr/>
          </p:nvSpPr>
          <p:spPr>
            <a:xfrm>
              <a:off x="5334000" y="57912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48" name="Rectangle 247"/>
            <p:cNvSpPr/>
            <p:nvPr/>
          </p:nvSpPr>
          <p:spPr>
            <a:xfrm>
              <a:off x="58674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49" name="Rectangle 248"/>
            <p:cNvSpPr/>
            <p:nvPr/>
          </p:nvSpPr>
          <p:spPr>
            <a:xfrm>
              <a:off x="58674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0" name="Rectangle 249"/>
            <p:cNvSpPr/>
            <p:nvPr/>
          </p:nvSpPr>
          <p:spPr>
            <a:xfrm>
              <a:off x="5867401"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1" name="Rectangle 250"/>
            <p:cNvSpPr/>
            <p:nvPr/>
          </p:nvSpPr>
          <p:spPr>
            <a:xfrm>
              <a:off x="5867401" y="5791205"/>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52" name="Rectangle 251"/>
            <p:cNvSpPr/>
            <p:nvPr/>
          </p:nvSpPr>
          <p:spPr>
            <a:xfrm>
              <a:off x="7391402" y="4724403"/>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53" name="Rectangle 252"/>
            <p:cNvSpPr/>
            <p:nvPr/>
          </p:nvSpPr>
          <p:spPr>
            <a:xfrm>
              <a:off x="7391402" y="47244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54" name="Rectangle 253"/>
            <p:cNvSpPr/>
            <p:nvPr/>
          </p:nvSpPr>
          <p:spPr>
            <a:xfrm>
              <a:off x="7391402" y="4876803"/>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55" name="Rectangle 254"/>
            <p:cNvSpPr/>
            <p:nvPr/>
          </p:nvSpPr>
          <p:spPr>
            <a:xfrm>
              <a:off x="7391402"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cxnSp>
          <p:nvCxnSpPr>
            <p:cNvPr id="256" name="Straight Connector 255"/>
            <p:cNvCxnSpPr>
              <a:stCxn id="253" idx="0"/>
            </p:cNvCxnSpPr>
            <p:nvPr/>
          </p:nvCxnSpPr>
          <p:spPr>
            <a:xfrm rot="5400000" flipH="1" flipV="1">
              <a:off x="7391401" y="4000504"/>
              <a:ext cx="914401" cy="5334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7" name="Straight Connector 256"/>
            <p:cNvCxnSpPr/>
            <p:nvPr/>
          </p:nvCxnSpPr>
          <p:spPr>
            <a:xfrm rot="5400000" flipH="1" flipV="1">
              <a:off x="7562851" y="4171953"/>
              <a:ext cx="914401" cy="190500"/>
            </a:xfrm>
            <a:prstGeom prst="line">
              <a:avLst/>
            </a:prstGeom>
          </p:spPr>
          <p:style>
            <a:lnRef idx="1">
              <a:schemeClr val="accent3"/>
            </a:lnRef>
            <a:fillRef idx="2">
              <a:schemeClr val="accent3"/>
            </a:fillRef>
            <a:effectRef idx="1">
              <a:schemeClr val="accent3"/>
            </a:effectRef>
            <a:fontRef idx="minor">
              <a:schemeClr val="dk1"/>
            </a:fontRef>
          </p:style>
        </p:cxnSp>
        <p:cxnSp>
          <p:nvCxnSpPr>
            <p:cNvPr id="258" name="Straight Connector 257"/>
            <p:cNvCxnSpPr>
              <a:stCxn id="265" idx="0"/>
            </p:cNvCxnSpPr>
            <p:nvPr/>
          </p:nvCxnSpPr>
          <p:spPr>
            <a:xfrm rot="16200000" flipV="1">
              <a:off x="7886702" y="4038603"/>
              <a:ext cx="914401" cy="457201"/>
            </a:xfrm>
            <a:prstGeom prst="line">
              <a:avLst/>
            </a:prstGeom>
          </p:spPr>
          <p:style>
            <a:lnRef idx="1">
              <a:schemeClr val="accent3"/>
            </a:lnRef>
            <a:fillRef idx="2">
              <a:schemeClr val="accent3"/>
            </a:fillRef>
            <a:effectRef idx="1">
              <a:schemeClr val="accent3"/>
            </a:effectRef>
            <a:fontRef idx="minor">
              <a:schemeClr val="dk1"/>
            </a:fontRef>
          </p:style>
        </p:cxnSp>
        <p:cxnSp>
          <p:nvCxnSpPr>
            <p:cNvPr id="259" name="Straight Connector 258"/>
            <p:cNvCxnSpPr/>
            <p:nvPr/>
          </p:nvCxnSpPr>
          <p:spPr>
            <a:xfrm rot="16200000" flipV="1">
              <a:off x="7753352" y="4171952"/>
              <a:ext cx="914400" cy="190500"/>
            </a:xfrm>
            <a:prstGeom prst="line">
              <a:avLst/>
            </a:prstGeom>
          </p:spPr>
          <p:style>
            <a:lnRef idx="1">
              <a:schemeClr val="accent3"/>
            </a:lnRef>
            <a:fillRef idx="2">
              <a:schemeClr val="accent3"/>
            </a:fillRef>
            <a:effectRef idx="1">
              <a:schemeClr val="accent3"/>
            </a:effectRef>
            <a:fontRef idx="minor">
              <a:schemeClr val="dk1"/>
            </a:fontRef>
          </p:style>
        </p:cxnSp>
        <p:sp>
          <p:nvSpPr>
            <p:cNvPr id="260" name="Rectangle 259"/>
            <p:cNvSpPr/>
            <p:nvPr/>
          </p:nvSpPr>
          <p:spPr>
            <a:xfrm>
              <a:off x="78486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1" name="Rectangle 260"/>
            <p:cNvSpPr/>
            <p:nvPr/>
          </p:nvSpPr>
          <p:spPr>
            <a:xfrm>
              <a:off x="78486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2" name="Rectangle 261"/>
            <p:cNvSpPr/>
            <p:nvPr/>
          </p:nvSpPr>
          <p:spPr>
            <a:xfrm>
              <a:off x="78486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3" name="Rectangle 262"/>
            <p:cNvSpPr/>
            <p:nvPr/>
          </p:nvSpPr>
          <p:spPr>
            <a:xfrm>
              <a:off x="7848601" y="57912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4" name="Rectangle 263"/>
            <p:cNvSpPr/>
            <p:nvPr/>
          </p:nvSpPr>
          <p:spPr>
            <a:xfrm>
              <a:off x="8382001" y="4724402"/>
              <a:ext cx="381001" cy="1219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40 Nodes</a:t>
              </a:r>
            </a:p>
          </p:txBody>
        </p:sp>
        <p:sp>
          <p:nvSpPr>
            <p:cNvPr id="265" name="Rectangle 264"/>
            <p:cNvSpPr/>
            <p:nvPr/>
          </p:nvSpPr>
          <p:spPr>
            <a:xfrm>
              <a:off x="8382001" y="47244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TOR</a:t>
              </a:r>
            </a:p>
          </p:txBody>
        </p:sp>
        <p:sp>
          <p:nvSpPr>
            <p:cNvPr id="266" name="Rectangle 265"/>
            <p:cNvSpPr/>
            <p:nvPr/>
          </p:nvSpPr>
          <p:spPr>
            <a:xfrm>
              <a:off x="8382001" y="4876802"/>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err="1">
                  <a:solidFill>
                    <a:srgbClr val="000000"/>
                  </a:solidFill>
                </a:rPr>
                <a:t>Digi</a:t>
              </a:r>
              <a:endParaRPr lang="en-US" sz="100" dirty="0">
                <a:solidFill>
                  <a:srgbClr val="000000"/>
                </a:solidFill>
              </a:endParaRPr>
            </a:p>
          </p:txBody>
        </p:sp>
        <p:sp>
          <p:nvSpPr>
            <p:cNvPr id="267" name="Rectangle 266"/>
            <p:cNvSpPr/>
            <p:nvPr/>
          </p:nvSpPr>
          <p:spPr>
            <a:xfrm>
              <a:off x="8382001" y="5791204"/>
              <a:ext cx="381001"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001"/>
              <a:r>
                <a:rPr lang="en-US" sz="100" dirty="0">
                  <a:solidFill>
                    <a:srgbClr val="000000"/>
                  </a:solidFill>
                </a:rPr>
                <a:t>APC</a:t>
              </a:r>
            </a:p>
          </p:txBody>
        </p:sp>
        <p:sp>
          <p:nvSpPr>
            <p:cNvPr id="268" name="TextBox 267"/>
            <p:cNvSpPr txBox="1"/>
            <p:nvPr/>
          </p:nvSpPr>
          <p:spPr>
            <a:xfrm>
              <a:off x="6629400" y="5029202"/>
              <a:ext cx="457201" cy="304365"/>
            </a:xfrm>
            <a:prstGeom prst="rect">
              <a:avLst/>
            </a:prstGeom>
            <a:noFill/>
          </p:spPr>
          <p:txBody>
            <a:bodyPr wrap="square" rtlCol="0">
              <a:spAutoFit/>
            </a:bodyPr>
            <a:lstStyle/>
            <a:p>
              <a:pPr defTabSz="914001"/>
              <a:r>
                <a:rPr lang="en-US" sz="800" dirty="0">
                  <a:solidFill>
                    <a:srgbClr val="FFFFFF"/>
                  </a:solidFill>
                </a:rPr>
                <a:t>…</a:t>
              </a:r>
            </a:p>
          </p:txBody>
        </p:sp>
        <p:sp>
          <p:nvSpPr>
            <p:cNvPr id="269" name="TextBox 268"/>
            <p:cNvSpPr txBox="1"/>
            <p:nvPr/>
          </p:nvSpPr>
          <p:spPr>
            <a:xfrm>
              <a:off x="4190999" y="5105404"/>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1" name="TextBox 270"/>
            <p:cNvSpPr txBox="1"/>
            <p:nvPr/>
          </p:nvSpPr>
          <p:spPr>
            <a:xfrm>
              <a:off x="2285999"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2" name="TextBox 271"/>
            <p:cNvSpPr txBox="1"/>
            <p:nvPr/>
          </p:nvSpPr>
          <p:spPr>
            <a:xfrm>
              <a:off x="5181601" y="4419604"/>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3" name="TextBox 272"/>
            <p:cNvSpPr txBox="1"/>
            <p:nvPr/>
          </p:nvSpPr>
          <p:spPr>
            <a:xfrm>
              <a:off x="7772401" y="4419601"/>
              <a:ext cx="762000" cy="171978"/>
            </a:xfrm>
            <a:prstGeom prst="rect">
              <a:avLst/>
            </a:prstGeom>
            <a:noFill/>
          </p:spPr>
          <p:txBody>
            <a:bodyPr wrap="square" rtlCol="0">
              <a:spAutoFit/>
            </a:bodyPr>
            <a:lstStyle/>
            <a:p>
              <a:pPr defTabSz="914001"/>
              <a:r>
                <a:rPr lang="en-US" sz="200" dirty="0">
                  <a:solidFill>
                    <a:srgbClr val="FFFFFF"/>
                  </a:solidFill>
                </a:rPr>
                <a:t>20Racks</a:t>
              </a:r>
            </a:p>
          </p:txBody>
        </p:sp>
        <p:sp>
          <p:nvSpPr>
            <p:cNvPr id="274" name="TextBox 273"/>
            <p:cNvSpPr txBox="1"/>
            <p:nvPr/>
          </p:nvSpPr>
          <p:spPr>
            <a:xfrm>
              <a:off x="5638801" y="5105401"/>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5" name="TextBox 274"/>
            <p:cNvSpPr txBox="1"/>
            <p:nvPr/>
          </p:nvSpPr>
          <p:spPr>
            <a:xfrm>
              <a:off x="1295400" y="5105401"/>
              <a:ext cx="609600" cy="304365"/>
            </a:xfrm>
            <a:prstGeom prst="rect">
              <a:avLst/>
            </a:prstGeom>
            <a:noFill/>
          </p:spPr>
          <p:txBody>
            <a:bodyPr wrap="square" rtlCol="0">
              <a:spAutoFit/>
            </a:bodyPr>
            <a:lstStyle/>
            <a:p>
              <a:pPr defTabSz="914001"/>
              <a:r>
                <a:rPr lang="en-US" sz="800" dirty="0">
                  <a:solidFill>
                    <a:srgbClr val="FFFFFF"/>
                  </a:solidFill>
                </a:rPr>
                <a:t>…</a:t>
              </a:r>
            </a:p>
          </p:txBody>
        </p:sp>
        <p:sp>
          <p:nvSpPr>
            <p:cNvPr id="276" name="TextBox 275"/>
            <p:cNvSpPr txBox="1"/>
            <p:nvPr/>
          </p:nvSpPr>
          <p:spPr>
            <a:xfrm>
              <a:off x="2743200" y="5105404"/>
              <a:ext cx="762000" cy="304365"/>
            </a:xfrm>
            <a:prstGeom prst="rect">
              <a:avLst/>
            </a:prstGeom>
            <a:noFill/>
          </p:spPr>
          <p:txBody>
            <a:bodyPr wrap="square" rtlCol="0">
              <a:spAutoFit/>
            </a:bodyPr>
            <a:lstStyle/>
            <a:p>
              <a:pPr defTabSz="914001"/>
              <a:r>
                <a:rPr lang="en-US" sz="800" dirty="0">
                  <a:solidFill>
                    <a:srgbClr val="FFFFFF"/>
                  </a:solidFill>
                </a:rPr>
                <a:t>…</a:t>
              </a:r>
            </a:p>
          </p:txBody>
        </p:sp>
        <p:sp>
          <p:nvSpPr>
            <p:cNvPr id="277" name="TextBox 276"/>
            <p:cNvSpPr txBox="1"/>
            <p:nvPr/>
          </p:nvSpPr>
          <p:spPr>
            <a:xfrm>
              <a:off x="8153400" y="5105400"/>
              <a:ext cx="685800" cy="304365"/>
            </a:xfrm>
            <a:prstGeom prst="rect">
              <a:avLst/>
            </a:prstGeom>
            <a:noFill/>
          </p:spPr>
          <p:txBody>
            <a:bodyPr wrap="square" rtlCol="0">
              <a:spAutoFit/>
            </a:bodyPr>
            <a:lstStyle/>
            <a:p>
              <a:pPr defTabSz="914001"/>
              <a:r>
                <a:rPr lang="en-US" sz="800" dirty="0">
                  <a:solidFill>
                    <a:srgbClr val="FFFFFF"/>
                  </a:solidFill>
                </a:rPr>
                <a:t>…</a:t>
              </a:r>
            </a:p>
          </p:txBody>
        </p:sp>
      </p:grpSp>
    </p:spTree>
    <p:extLst>
      <p:ext uri="{BB962C8B-B14F-4D97-AF65-F5344CB8AC3E}">
        <p14:creationId xmlns:p14="http://schemas.microsoft.com/office/powerpoint/2010/main" val="2398415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Cloud Computing?</a:t>
            </a:r>
            <a:endParaRPr lang="en-US" dirty="0"/>
          </a:p>
        </p:txBody>
      </p:sp>
      <p:sp>
        <p:nvSpPr>
          <p:cNvPr id="3" name="Text Placeholder 2"/>
          <p:cNvSpPr>
            <a:spLocks noGrp="1"/>
          </p:cNvSpPr>
          <p:nvPr>
            <p:ph type="body" sz="quarter" idx="10"/>
          </p:nvPr>
        </p:nvSpPr>
        <p:spPr>
          <a:xfrm>
            <a:off x="519112" y="1447799"/>
            <a:ext cx="11149013" cy="3231654"/>
          </a:xfrm>
        </p:spPr>
        <p:txBody>
          <a:bodyPr/>
          <a:lstStyle/>
          <a:p>
            <a:endParaRPr lang="en-US" dirty="0" smtClean="0"/>
          </a:p>
          <a:p>
            <a:pPr marL="574675" indent="-571500">
              <a:buFont typeface="Arial" panose="020B0604020202020204" pitchFamily="34" charset="0"/>
              <a:buChar char="•"/>
            </a:pPr>
            <a:r>
              <a:rPr lang="en-US" dirty="0" smtClean="0"/>
              <a:t>Abstraction for Hardware and IT Infrastructure</a:t>
            </a:r>
          </a:p>
          <a:p>
            <a:pPr marL="574675" indent="-571500">
              <a:buFont typeface="Arial" panose="020B0604020202020204" pitchFamily="34" charset="0"/>
              <a:buChar char="•"/>
            </a:pPr>
            <a:r>
              <a:rPr lang="en-US" dirty="0" smtClean="0"/>
              <a:t>Centralized Compute and data storage</a:t>
            </a:r>
          </a:p>
          <a:p>
            <a:pPr marL="574675" indent="-571500">
              <a:buFont typeface="Arial" panose="020B0604020202020204" pitchFamily="34" charset="0"/>
              <a:buChar char="•"/>
            </a:pPr>
            <a:r>
              <a:rPr lang="en-US" dirty="0" smtClean="0"/>
              <a:t>Convenience and Collaboration</a:t>
            </a:r>
          </a:p>
          <a:p>
            <a:pPr marL="574675" indent="-571500">
              <a:buFont typeface="Arial" panose="020B0604020202020204" pitchFamily="34" charset="0"/>
              <a:buChar char="•"/>
            </a:pPr>
            <a:r>
              <a:rPr lang="en-US" dirty="0" smtClean="0"/>
              <a:t>Always on and On Demand</a:t>
            </a:r>
            <a:endParaRPr lang="en-US" dirty="0"/>
          </a:p>
        </p:txBody>
      </p:sp>
    </p:spTree>
    <p:extLst>
      <p:ext uri="{BB962C8B-B14F-4D97-AF65-F5344CB8AC3E}">
        <p14:creationId xmlns:p14="http://schemas.microsoft.com/office/powerpoint/2010/main" val="1064833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0758" y="1667019"/>
            <a:ext cx="5605650" cy="3503186"/>
            <a:chOff x="2272947" y="1995492"/>
            <a:chExt cx="5607111"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331550" y="2579483"/>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490949" y="2972766"/>
              <a:ext cx="838313"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260771" y="5098139"/>
              <a:ext cx="129866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40336" y="2266993"/>
              <a:ext cx="132871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147706" y="3813112"/>
              <a:ext cx="152479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236005" y="4245160"/>
              <a:ext cx="1348200"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489987" y="4666091"/>
              <a:ext cx="840237"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339317" y="2266993"/>
              <a:ext cx="1141577" cy="292464"/>
            </a:xfrm>
            <a:prstGeom prst="rect">
              <a:avLst/>
            </a:prstGeom>
            <a:noFill/>
            <a:ln>
              <a:noFill/>
            </a:ln>
            <a:effectLst/>
          </p:spPr>
          <p:txBody>
            <a:bodyPr wrap="square" rtlCol="0">
              <a:spAutoFit/>
            </a:bodyPr>
            <a:lstStyle/>
            <a:p>
              <a:pPr defTabSz="816184">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579483"/>
              <a:ext cx="1065089"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33288"/>
              <a:ext cx="18767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5940153" y="3408328"/>
              <a:ext cx="1939905" cy="277071"/>
            </a:xfrm>
            <a:prstGeom prst="rect">
              <a:avLst/>
            </a:prstGeom>
            <a:noFill/>
            <a:ln>
              <a:noFill/>
            </a:ln>
          </p:spPr>
          <p:txBody>
            <a:bodyPr wrap="square" rtlCol="0">
              <a:spAutoFit/>
            </a:bodyPr>
            <a:lstStyle/>
            <a:p>
              <a:pPr defTabSz="816184">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0756" y="2541727"/>
            <a:ext cx="3748022" cy="2628477"/>
            <a:chOff x="2272946" y="2870427"/>
            <a:chExt cx="3748998" cy="2629163"/>
          </a:xfrm>
        </p:grpSpPr>
        <p:sp>
          <p:nvSpPr>
            <p:cNvPr id="15"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655247" y="3381792"/>
              <a:ext cx="117274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265096" y="3381792"/>
              <a:ext cx="11695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545791" y="3802617"/>
              <a:ext cx="139166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61302" y="4223442"/>
              <a:ext cx="1560642" cy="292464"/>
            </a:xfrm>
            <a:prstGeom prst="rect">
              <a:avLst/>
            </a:prstGeom>
            <a:noFill/>
          </p:spPr>
          <p:txBody>
            <a:bodyPr wrap="square" rtlCol="0">
              <a:spAutoFit/>
            </a:bodyPr>
            <a:lstStyle/>
            <a:p>
              <a:pPr defTabSz="816184">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746322" y="4644267"/>
              <a:ext cx="99060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27984" y="5065093"/>
              <a:ext cx="151073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0755" y="3421346"/>
            <a:ext cx="2083512" cy="1748863"/>
            <a:chOff x="2272945" y="3750273"/>
            <a:chExt cx="2084055" cy="1749317"/>
          </a:xfrm>
        </p:grpSpPr>
        <p:sp>
          <p:nvSpPr>
            <p:cNvPr id="14"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132435"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Sales Pipeline</a:t>
              </a:r>
            </a:p>
          </p:txBody>
        </p:sp>
        <p:sp>
          <p:nvSpPr>
            <p:cNvPr id="21" name="TextBox 20"/>
            <p:cNvSpPr txBox="1"/>
            <p:nvPr/>
          </p:nvSpPr>
          <p:spPr>
            <a:xfrm>
              <a:off x="2336670" y="4253115"/>
              <a:ext cx="879911"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Payables</a:t>
              </a:r>
            </a:p>
          </p:txBody>
        </p:sp>
        <p:sp>
          <p:nvSpPr>
            <p:cNvPr id="30" name="TextBox 29"/>
            <p:cNvSpPr txBox="1"/>
            <p:nvPr/>
          </p:nvSpPr>
          <p:spPr>
            <a:xfrm>
              <a:off x="2403390" y="4676886"/>
              <a:ext cx="746469"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Payroll</a:t>
              </a:r>
            </a:p>
          </p:txBody>
        </p:sp>
        <p:sp>
          <p:nvSpPr>
            <p:cNvPr id="31" name="TextBox 30"/>
            <p:cNvSpPr txBox="1"/>
            <p:nvPr/>
          </p:nvSpPr>
          <p:spPr>
            <a:xfrm>
              <a:off x="2333398" y="5060677"/>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Inventory</a:t>
              </a:r>
            </a:p>
          </p:txBody>
        </p:sp>
        <p:sp>
          <p:nvSpPr>
            <p:cNvPr id="32" name="TextBox 31"/>
            <p:cNvSpPr txBox="1"/>
            <p:nvPr/>
          </p:nvSpPr>
          <p:spPr>
            <a:xfrm>
              <a:off x="3347556" y="4248759"/>
              <a:ext cx="886452"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Contacts</a:t>
              </a:r>
            </a:p>
          </p:txBody>
        </p:sp>
        <p:sp>
          <p:nvSpPr>
            <p:cNvPr id="33" name="TextBox 32"/>
            <p:cNvSpPr txBox="1"/>
            <p:nvPr/>
          </p:nvSpPr>
          <p:spPr>
            <a:xfrm>
              <a:off x="3229698" y="4676885"/>
              <a:ext cx="1122170" cy="292464"/>
            </a:xfrm>
            <a:prstGeom prst="rect">
              <a:avLst/>
            </a:prstGeom>
            <a:noFill/>
          </p:spPr>
          <p:txBody>
            <a:bodyPr wrap="square" rtlCol="0">
              <a:spAutoFit/>
            </a:bodyPr>
            <a:lstStyle/>
            <a:p>
              <a:pPr defTabSz="816184">
                <a:defRPr/>
              </a:pPr>
              <a:r>
                <a:rPr lang="en-US" sz="1300" kern="0" dirty="0">
                  <a:solidFill>
                    <a:srgbClr val="FFFFFF"/>
                  </a:solidFill>
                  <a:latin typeface="Segoe UI Light" pitchFamily="34" charset="0"/>
                  <a:cs typeface="Arial"/>
                </a:rPr>
                <a:t>Deal Tracking</a:t>
              </a:r>
            </a:p>
          </p:txBody>
        </p:sp>
      </p:grpSp>
      <p:grpSp>
        <p:nvGrpSpPr>
          <p:cNvPr id="48" name="组合 47"/>
          <p:cNvGrpSpPr/>
          <p:nvPr/>
        </p:nvGrpSpPr>
        <p:grpSpPr>
          <a:xfrm>
            <a:off x="1991026" y="1011757"/>
            <a:ext cx="9070657" cy="4732299"/>
            <a:chOff x="485474" y="1395134"/>
            <a:chExt cx="9073020" cy="4733532"/>
          </a:xfrm>
        </p:grpSpPr>
        <p:grpSp>
          <p:nvGrpSpPr>
            <p:cNvPr id="8" name="组合 7"/>
            <p:cNvGrpSpPr/>
            <p:nvPr/>
          </p:nvGrpSpPr>
          <p:grpSpPr>
            <a:xfrm>
              <a:off x="485474" y="2421467"/>
              <a:ext cx="980010" cy="3078268"/>
              <a:chOff x="485474" y="2421467"/>
              <a:chExt cx="980010" cy="3078268"/>
            </a:xfrm>
          </p:grpSpPr>
          <p:sp>
            <p:nvSpPr>
              <p:cNvPr id="9" name="TextBox 8"/>
              <p:cNvSpPr txBox="1"/>
              <p:nvPr/>
            </p:nvSpPr>
            <p:spPr>
              <a:xfrm>
                <a:off x="485474" y="4161925"/>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Terabytes</a:t>
                </a: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8001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Gigabytes</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82203"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Exabytes</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96397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Petabytes</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en-US" sz="1800" dirty="0" smtClean="0">
                      <a:solidFill>
                        <a:prstClr val="white"/>
                      </a:solidFill>
                      <a:latin typeface="Segoe UI Light" pitchFamily="34" charset="0"/>
                      <a:cs typeface="Arial Bold"/>
                    </a:rPr>
                    <a:t>      </a:t>
                  </a:r>
                  <a:r>
                    <a:rPr lang="en-US" b="1" dirty="0" smtClean="0">
                      <a:solidFill>
                        <a:prstClr val="white"/>
                      </a:solidFill>
                      <a:latin typeface="Segoe UI Light" pitchFamily="34" charset="0"/>
                      <a:cs typeface="Arial Bold"/>
                    </a:rPr>
                    <a:t>Velocity - Variety  -  variability </a:t>
                  </a:r>
                  <a:endParaRPr lang="en-US" b="1" dirty="0">
                    <a:solidFill>
                      <a:prstClr val="white"/>
                    </a:solidFill>
                    <a:latin typeface="Segoe UI Light" pitchFamily="34" charset="0"/>
                    <a:cs typeface="Arial Bold"/>
                  </a:endParaRP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en-US" b="1" dirty="0">
                      <a:solidFill>
                        <a:schemeClr val="bg1"/>
                      </a:solidFill>
                      <a:latin typeface="Segoe UI Light" pitchFamily="34" charset="0"/>
                      <a:cs typeface="Arial Bold"/>
                    </a:rPr>
                    <a:t>Volume</a:t>
                  </a: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sz="1800"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6892" y="6386492"/>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2175" y="6381441"/>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099358" y="6375451"/>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8096" y="6380560"/>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6919" y="6452373"/>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0754" y="5804938"/>
            <a:ext cx="2083512" cy="574385"/>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68920" y="5804937"/>
            <a:ext cx="1600474" cy="576511"/>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69395" y="5804645"/>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en-US" dirty="0" smtClean="0"/>
              <a:t>Big Data</a:t>
            </a:r>
            <a:endParaRPr lang="en-US" dirty="0"/>
          </a:p>
        </p:txBody>
      </p:sp>
    </p:spTree>
    <p:extLst>
      <p:ext uri="{BB962C8B-B14F-4D97-AF65-F5344CB8AC3E}">
        <p14:creationId xmlns:p14="http://schemas.microsoft.com/office/powerpoint/2010/main" val="357443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Scenarios</a:t>
            </a:r>
            <a:endParaRPr lang="en-US" dirty="0"/>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56" y="229888"/>
            <a:ext cx="11144529" cy="747897"/>
          </a:xfrm>
        </p:spPr>
        <p:txBody>
          <a:bodyPr/>
          <a:lstStyle/>
          <a:p>
            <a:r>
              <a:rPr lang="en-US" dirty="0" smtClean="0"/>
              <a:t>Compute and Optimizations</a:t>
            </a:r>
            <a:endParaRPr lang="en-US" dirty="0"/>
          </a:p>
        </p:txBody>
      </p:sp>
      <p:sp>
        <p:nvSpPr>
          <p:cNvPr id="3" name="Text Placeholder 2"/>
          <p:cNvSpPr>
            <a:spLocks noGrp="1"/>
          </p:cNvSpPr>
          <p:nvPr>
            <p:ph type="body" sz="quarter" idx="10"/>
          </p:nvPr>
        </p:nvSpPr>
        <p:spPr>
          <a:xfrm>
            <a:off x="521356" y="1418127"/>
            <a:ext cx="9083139" cy="3567900"/>
          </a:xfrm>
        </p:spPr>
        <p:txBody>
          <a:bodyPr/>
          <a:lstStyle/>
          <a:p>
            <a:r>
              <a:rPr lang="en-US" sz="3599" dirty="0" smtClean="0">
                <a:solidFill>
                  <a:schemeClr val="tx1">
                    <a:alpha val="99000"/>
                  </a:schemeClr>
                </a:solidFill>
              </a:rPr>
              <a:t>Design Optimization</a:t>
            </a:r>
            <a:endParaRPr lang="en-US" sz="3599" dirty="0">
              <a:solidFill>
                <a:schemeClr val="tx1">
                  <a:alpha val="99000"/>
                </a:schemeClr>
              </a:solidFill>
            </a:endParaRPr>
          </a:p>
          <a:p>
            <a:r>
              <a:rPr lang="en-US" sz="3599" dirty="0">
                <a:solidFill>
                  <a:schemeClr val="tx1">
                    <a:alpha val="99000"/>
                  </a:schemeClr>
                </a:solidFill>
              </a:rPr>
              <a:t>Financial and insurance risk calculation</a:t>
            </a:r>
          </a:p>
          <a:p>
            <a:r>
              <a:rPr lang="en-US" sz="3599" dirty="0">
                <a:solidFill>
                  <a:schemeClr val="tx1">
                    <a:alpha val="99000"/>
                  </a:schemeClr>
                </a:solidFill>
              </a:rPr>
              <a:t>Engineering modeling and simulation</a:t>
            </a:r>
          </a:p>
          <a:p>
            <a:r>
              <a:rPr lang="en-US" sz="3599" dirty="0">
                <a:solidFill>
                  <a:schemeClr val="tx1">
                    <a:alpha val="99000"/>
                  </a:schemeClr>
                </a:solidFill>
              </a:rPr>
              <a:t>Computational life sciences</a:t>
            </a:r>
          </a:p>
          <a:p>
            <a:r>
              <a:rPr lang="en-US" sz="3599" dirty="0">
                <a:solidFill>
                  <a:schemeClr val="tx1">
                    <a:alpha val="99000"/>
                  </a:schemeClr>
                </a:solidFill>
              </a:rPr>
              <a:t>Earth sciences</a:t>
            </a:r>
          </a:p>
          <a:p>
            <a:r>
              <a:rPr lang="en-US" sz="3599" dirty="0">
                <a:solidFill>
                  <a:schemeClr val="tx1">
                    <a:alpha val="99000"/>
                  </a:schemeClr>
                </a:solidFill>
              </a:rPr>
              <a:t>Data analytics</a:t>
            </a:r>
          </a:p>
        </p:txBody>
      </p:sp>
      <p:sp>
        <p:nvSpPr>
          <p:cNvPr id="7" name="Freeform 73"/>
          <p:cNvSpPr>
            <a:spLocks noEditPoints="1"/>
          </p:cNvSpPr>
          <p:nvPr/>
        </p:nvSpPr>
        <p:spPr bwMode="black">
          <a:xfrm>
            <a:off x="8497606" y="2250224"/>
            <a:ext cx="3168278" cy="305854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271" tIns="41136" rIns="82271" bIns="41136"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69058782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532" dirty="0" smtClean="0"/>
              <a:t>Devices: Internet </a:t>
            </a:r>
            <a:r>
              <a:rPr lang="en-US" altLang="zh-CN" sz="4532" dirty="0"/>
              <a:t>and Internet of things</a:t>
            </a:r>
            <a:endParaRPr lang="en-US" sz="4532" dirty="0"/>
          </a:p>
        </p:txBody>
      </p:sp>
      <p:grpSp>
        <p:nvGrpSpPr>
          <p:cNvPr id="9" name="Group 8"/>
          <p:cNvGrpSpPr/>
          <p:nvPr/>
        </p:nvGrpSpPr>
        <p:grpSpPr>
          <a:xfrm>
            <a:off x="1164177" y="1435799"/>
            <a:ext cx="6477415" cy="4956178"/>
            <a:chOff x="1162892" y="1435280"/>
            <a:chExt cx="6479102" cy="4957469"/>
          </a:xfrm>
        </p:grpSpPr>
        <p:sp>
          <p:nvSpPr>
            <p:cNvPr id="3" name="Rectangle 2"/>
            <p:cNvSpPr/>
            <p:nvPr/>
          </p:nvSpPr>
          <p:spPr bwMode="auto">
            <a:xfrm>
              <a:off x="1162892"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 of things</a:t>
              </a:r>
            </a:p>
          </p:txBody>
        </p:sp>
        <p:sp>
          <p:nvSpPr>
            <p:cNvPr id="4" name="Rectangle 3"/>
            <p:cNvSpPr/>
            <p:nvPr/>
          </p:nvSpPr>
          <p:spPr bwMode="auto">
            <a:xfrm>
              <a:off x="1162892"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Rectangle 4"/>
            <p:cNvSpPr/>
            <p:nvPr/>
          </p:nvSpPr>
          <p:spPr bwMode="auto">
            <a:xfrm>
              <a:off x="2811346"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Rectangle 5"/>
            <p:cNvSpPr/>
            <p:nvPr/>
          </p:nvSpPr>
          <p:spPr bwMode="auto">
            <a:xfrm>
              <a:off x="4447514"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 name="Rectangle 6"/>
            <p:cNvSpPr/>
            <p:nvPr/>
          </p:nvSpPr>
          <p:spPr bwMode="auto">
            <a:xfrm>
              <a:off x="2811346" y="317235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 name="Rectangle 7"/>
            <p:cNvSpPr/>
            <p:nvPr/>
          </p:nvSpPr>
          <p:spPr bwMode="auto">
            <a:xfrm>
              <a:off x="4447514" y="1499968"/>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 name="Rectangle 17"/>
            <p:cNvSpPr/>
            <p:nvPr/>
          </p:nvSpPr>
          <p:spPr bwMode="auto">
            <a:xfrm>
              <a:off x="6093994" y="1502762"/>
              <a:ext cx="1548000" cy="154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811346" y="254396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Invisible devices</a:t>
              </a:r>
            </a:p>
          </p:txBody>
        </p:sp>
        <p:grpSp>
          <p:nvGrpSpPr>
            <p:cNvPr id="30" name="Group 29"/>
            <p:cNvGrpSpPr/>
            <p:nvPr/>
          </p:nvGrpSpPr>
          <p:grpSpPr>
            <a:xfrm>
              <a:off x="2854023" y="1435280"/>
              <a:ext cx="1303325" cy="1303325"/>
              <a:chOff x="2854023" y="1435280"/>
              <a:chExt cx="1303325" cy="1303325"/>
            </a:xfrm>
          </p:grpSpPr>
          <p:pic>
            <p:nvPicPr>
              <p:cNvPr id="29" name="Picture 9" descr="\\MAGNUM\Projects\Microsoft\Cloud Power FY12\Design\Icons\PNGs\Optimized.png"/>
              <p:cNvPicPr>
                <a:picLocks noChangeAspect="1" noChangeArrowheads="1"/>
              </p:cNvPicPr>
              <p:nvPr/>
            </p:nvPicPr>
            <p:blipFill>
              <a:blip r:embed="rId3" cstate="print">
                <a:lum bright="100000"/>
              </a:blip>
              <a:stretch>
                <a:fillRect/>
              </a:stretch>
            </p:blipFill>
            <p:spPr bwMode="auto">
              <a:xfrm>
                <a:off x="2854023" y="1435280"/>
                <a:ext cx="1303325" cy="1303325"/>
              </a:xfrm>
              <a:prstGeom prst="rect">
                <a:avLst/>
              </a:prstGeom>
              <a:noFill/>
            </p:spPr>
          </p:pic>
          <p:pic>
            <p:nvPicPr>
              <p:cNvPr id="2050" name="Picture 2" descr="C:\Users\HOWARDY.REDMOND\AppData\Local\Microsoft\Windows\Temporary Internet Files\Content.IE5\R6AKOP9I\MC900013282[1].wmf"/>
              <p:cNvPicPr>
                <a:picLocks noChangeAspect="1" noChangeArrowheads="1"/>
              </p:cNvPicPr>
              <p:nvPr/>
            </p:nvPicPr>
            <p:blipFill>
              <a:blip r:embed="rId4" cstate="print">
                <a:biLevel thresh="25000"/>
                <a:lum bright="100000"/>
                <a:extLst>
                  <a:ext uri="{28A0092B-C50C-407E-A947-70E740481C1C}">
                    <a14:useLocalDpi xmlns:a14="http://schemas.microsoft.com/office/drawing/2010/main" val="0"/>
                  </a:ext>
                </a:extLst>
              </a:blip>
              <a:srcRect/>
              <a:stretch>
                <a:fillRect/>
              </a:stretch>
            </p:blipFill>
            <p:spPr bwMode="auto">
              <a:xfrm flipH="1">
                <a:off x="3896839" y="1899918"/>
                <a:ext cx="260509" cy="37405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bwMode="auto">
            <a:xfrm>
              <a:off x="4447514" y="2539373"/>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Trillions  of networked nodes</a:t>
              </a:r>
            </a:p>
          </p:txBody>
        </p:sp>
        <p:sp>
          <p:nvSpPr>
            <p:cNvPr id="34" name="Rectangle 33"/>
            <p:cNvSpPr/>
            <p:nvPr/>
          </p:nvSpPr>
          <p:spPr bwMode="auto">
            <a:xfrm>
              <a:off x="6093994" y="2535441"/>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Low bandwidth last-mile connection</a:t>
              </a:r>
            </a:p>
          </p:txBody>
        </p:sp>
        <p:pic>
          <p:nvPicPr>
            <p:cNvPr id="2051" name="Picture 3" descr="C:\Users\HOWARDY.REDMOND\AppData\Local\Microsoft\Windows\Temporary Internet Files\Content.IE5\5W4A3OMT\MC900351855[1].wmf"/>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614050" y="1586853"/>
              <a:ext cx="507888" cy="61971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403923" y="2261936"/>
              <a:ext cx="846606" cy="184714"/>
            </a:xfrm>
            <a:prstGeom prst="rect">
              <a:avLst/>
            </a:prstGeom>
            <a:noFill/>
          </p:spPr>
          <p:txBody>
            <a:bodyPr wrap="none" lIns="0" tIns="0" rIns="0" bIns="0" rtlCol="0">
              <a:spAutoFit/>
            </a:bodyPr>
            <a:lstStyle/>
            <a:p>
              <a:r>
                <a:rPr lang="en-US" sz="1200" b="1" dirty="0">
                  <a:gradFill>
                    <a:gsLst>
                      <a:gs pos="0">
                        <a:schemeClr val="tx1"/>
                      </a:gs>
                      <a:gs pos="86000">
                        <a:schemeClr val="tx1"/>
                      </a:gs>
                    </a:gsLst>
                    <a:lin ang="5400000" scaled="0"/>
                  </a:gradFill>
                </a:rPr>
                <a:t>100kBit/sec</a:t>
              </a:r>
            </a:p>
          </p:txBody>
        </p:sp>
        <p:sp>
          <p:nvSpPr>
            <p:cNvPr id="56" name="Rectangle 55"/>
            <p:cNvSpPr/>
            <p:nvPr/>
          </p:nvSpPr>
          <p:spPr bwMode="auto">
            <a:xfrm>
              <a:off x="1162892"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Mostly addressed by local  schemes</a:t>
              </a:r>
            </a:p>
          </p:txBody>
        </p:sp>
        <p:sp>
          <p:nvSpPr>
            <p:cNvPr id="58" name="Rectangle 57"/>
            <p:cNvSpPr/>
            <p:nvPr/>
          </p:nvSpPr>
          <p:spPr bwMode="auto">
            <a:xfrm>
              <a:off x="2811346"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Machine-centric</a:t>
              </a:r>
            </a:p>
          </p:txBody>
        </p:sp>
        <p:sp>
          <p:nvSpPr>
            <p:cNvPr id="60" name="Rectangle 59"/>
            <p:cNvSpPr/>
            <p:nvPr/>
          </p:nvSpPr>
          <p:spPr bwMode="auto">
            <a:xfrm>
              <a:off x="4447514" y="4216358"/>
              <a:ext cx="1548000" cy="504000"/>
            </a:xfrm>
            <a:prstGeom prst="rect">
              <a:avLst/>
            </a:prstGeom>
            <a:solidFill>
              <a:srgbClr val="0980D6"/>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Sensing-focus</a:t>
              </a:r>
            </a:p>
          </p:txBody>
        </p:sp>
        <p:pic>
          <p:nvPicPr>
            <p:cNvPr id="63" name="Picture 8" descr="\\MAGNUM\Projects\Microsoft\Cloud Power FY12\Design\Icons\PNGs\Cross Platform.png"/>
            <p:cNvPicPr>
              <a:picLocks noChangeAspect="1" noChangeArrowheads="1"/>
            </p:cNvPicPr>
            <p:nvPr/>
          </p:nvPicPr>
          <p:blipFill>
            <a:blip r:embed="rId6" cstate="print">
              <a:lum bright="100000"/>
            </a:blip>
            <a:srcRect/>
            <a:stretch>
              <a:fillRect/>
            </a:stretch>
          </p:blipFill>
          <p:spPr bwMode="auto">
            <a:xfrm>
              <a:off x="2877330" y="2963178"/>
              <a:ext cx="1381849" cy="1482016"/>
            </a:xfrm>
            <a:prstGeom prst="rect">
              <a:avLst/>
            </a:prstGeom>
            <a:noFill/>
          </p:spPr>
        </p:pic>
        <p:pic>
          <p:nvPicPr>
            <p:cNvPr id="2078" name="Picture 30" descr="C:\Users\HOWARDY.REDMOND\AppData\Local\Microsoft\Windows\Temporary Internet Files\Content.IE5\JSHLW3M1\MC900239673[1].wmf"/>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4690416" y="3320714"/>
              <a:ext cx="1062196" cy="83059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4571152" y="1578391"/>
              <a:ext cx="1290539" cy="923571"/>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Trillions of computer-enabled devices which are part of the </a:t>
              </a:r>
              <a:r>
                <a:rPr lang="en-US" sz="1200" b="1" dirty="0" err="1">
                  <a:gradFill>
                    <a:gsLst>
                      <a:gs pos="0">
                        <a:schemeClr val="tx1"/>
                      </a:gs>
                      <a:gs pos="86000">
                        <a:schemeClr val="tx1"/>
                      </a:gs>
                    </a:gsLst>
                    <a:lin ang="5400000" scaled="0"/>
                  </a:gradFill>
                </a:rPr>
                <a:t>IoT</a:t>
              </a:r>
              <a:endParaRPr lang="en-US" sz="1200" b="1" dirty="0">
                <a:gradFill>
                  <a:gsLst>
                    <a:gs pos="0">
                      <a:schemeClr val="tx1"/>
                    </a:gs>
                    <a:gs pos="86000">
                      <a:schemeClr val="tx1"/>
                    </a:gs>
                  </a:gsLst>
                  <a:lin ang="5400000" scaled="0"/>
                </a:gradFill>
              </a:endParaRPr>
            </a:p>
          </p:txBody>
        </p:sp>
        <p:pic>
          <p:nvPicPr>
            <p:cNvPr id="2092" name="Picture 44" descr="C:\Users\HOWARDY.REDMOND\AppData\Local\Microsoft\Windows\Temporary Internet Files\Content.IE5\VP137ABM\MC900441462[1].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11387" y="3210507"/>
              <a:ext cx="1051009" cy="1051009"/>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C:\Users\HOWARDY.REDMOND\AppData\Local\Microsoft\Windows\Temporary Internet Files\Content.IE5\KIYKZX54\MP900401814[1].jpg"/>
            <p:cNvPicPr>
              <a:picLocks noChangeAspect="1" noChangeArrowheads="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1162892" y="4844749"/>
              <a:ext cx="3196454" cy="1548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447944" y="1503266"/>
            <a:ext cx="6477415" cy="4888713"/>
            <a:chOff x="4447514" y="1502762"/>
            <a:chExt cx="6479102" cy="4889987"/>
          </a:xfrm>
        </p:grpSpPr>
        <p:grpSp>
          <p:nvGrpSpPr>
            <p:cNvPr id="10" name="Group 9"/>
            <p:cNvGrpSpPr/>
            <p:nvPr/>
          </p:nvGrpSpPr>
          <p:grpSpPr>
            <a:xfrm>
              <a:off x="4447514" y="4816370"/>
              <a:ext cx="6479101" cy="1576379"/>
              <a:chOff x="4447514" y="4816370"/>
              <a:chExt cx="6479101" cy="1576379"/>
            </a:xfrm>
          </p:grpSpPr>
          <p:sp>
            <p:nvSpPr>
              <p:cNvPr id="12" name="Rectangle 11"/>
              <p:cNvSpPr/>
              <p:nvPr/>
            </p:nvSpPr>
            <p:spPr bwMode="auto">
              <a:xfrm>
                <a:off x="609399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7742448" y="4844749"/>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bwMode="auto">
              <a:xfrm>
                <a:off x="4447514"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Rectangle 56"/>
              <p:cNvSpPr/>
              <p:nvPr/>
            </p:nvSpPr>
            <p:spPr bwMode="auto">
              <a:xfrm>
                <a:off x="4447514"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Global addressing</a:t>
                </a:r>
              </a:p>
            </p:txBody>
          </p:sp>
          <p:sp>
            <p:nvSpPr>
              <p:cNvPr id="59" name="Rectangle 58"/>
              <p:cNvSpPr/>
              <p:nvPr/>
            </p:nvSpPr>
            <p:spPr bwMode="auto">
              <a:xfrm>
                <a:off x="6085086"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User-centric</a:t>
                </a:r>
              </a:p>
            </p:txBody>
          </p:sp>
          <p:sp>
            <p:nvSpPr>
              <p:cNvPr id="61" name="Rectangle 60"/>
              <p:cNvSpPr/>
              <p:nvPr/>
            </p:nvSpPr>
            <p:spPr bwMode="auto">
              <a:xfrm>
                <a:off x="7742447" y="5888749"/>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Communication-focus</a:t>
                </a:r>
              </a:p>
            </p:txBody>
          </p:sp>
          <p:pic>
            <p:nvPicPr>
              <p:cNvPr id="76" name="Picture 4" descr="\\MAGNUM\Projects\Microsoft\Cloud Power FY12\Design\ICONS_PNG\Open_Web_Platform.png"/>
              <p:cNvPicPr>
                <a:picLocks noChangeAspect="1" noChangeArrowheads="1"/>
              </p:cNvPicPr>
              <p:nvPr/>
            </p:nvPicPr>
            <p:blipFill>
              <a:blip r:embed="rId12" cstate="print">
                <a:lum bright="100000"/>
              </a:blip>
              <a:srcRect/>
              <a:stretch>
                <a:fillRect/>
              </a:stretch>
            </p:blipFill>
            <p:spPr bwMode="auto">
              <a:xfrm>
                <a:off x="4680233" y="4816370"/>
                <a:ext cx="1072379" cy="1072379"/>
              </a:xfrm>
              <a:prstGeom prst="rect">
                <a:avLst/>
              </a:prstGeom>
              <a:noFill/>
            </p:spPr>
          </p:pic>
          <p:pic>
            <p:nvPicPr>
              <p:cNvPr id="2081" name="Picture 33" descr="C:\Users\HOWARDY.REDMOND\AppData\Local\Microsoft\Windows\Temporary Internet Files\Content.IE5\G469HTVF\MC900442094[1].wmf"/>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6366042" y="5057773"/>
                <a:ext cx="986087" cy="607213"/>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5" descr="C:\Users\HOWARDY.REDMOND\AppData\Local\Microsoft\Windows\Temporary Internet Files\Content.IE5\MNDNOLUZ\MC900059703[1].wmf"/>
              <p:cNvPicPr>
                <a:picLocks noChangeAspect="1" noChangeArrowheads="1"/>
              </p:cNvPicPr>
              <p:nvPr/>
            </p:nvPicPr>
            <p:blipFill>
              <a:blip r:embed="rId14" cstate="print">
                <a:lum bright="100000"/>
                <a:extLst>
                  <a:ext uri="{28A0092B-C50C-407E-A947-70E740481C1C}">
                    <a14:useLocalDpi xmlns:a14="http://schemas.microsoft.com/office/drawing/2010/main" val="0"/>
                  </a:ext>
                </a:extLst>
              </a:blip>
              <a:srcRect/>
              <a:stretch>
                <a:fillRect/>
              </a:stretch>
            </p:blipFill>
            <p:spPr bwMode="auto">
              <a:xfrm>
                <a:off x="7889556" y="4972978"/>
                <a:ext cx="1253783" cy="75916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bwMode="auto">
              <a:xfrm>
                <a:off x="9378615" y="484474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33" fontAlgn="base">
                  <a:lnSpc>
                    <a:spcPct val="80000"/>
                  </a:lnSpc>
                  <a:spcBef>
                    <a:spcPct val="0"/>
                  </a:spcBef>
                  <a:spcAft>
                    <a:spcPct val="0"/>
                  </a:spcAft>
                </a:pPr>
                <a:r>
                  <a:rPr lang="en-US" sz="3199" b="1" spc="-5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Internet</a:t>
                </a:r>
              </a:p>
            </p:txBody>
          </p:sp>
        </p:grpSp>
        <p:pic>
          <p:nvPicPr>
            <p:cNvPr id="2093" name="Picture 45" descr="C:\Users\HOWARDY.REDMOND\AppData\Local\Microsoft\Windows\Temporary Internet Files\Content.IE5\KIYKZX54\MC900433176[1].jpg"/>
            <p:cNvPicPr>
              <a:picLocks noChangeAspect="1" noChangeArrowheads="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2447" y="1502762"/>
              <a:ext cx="3184168" cy="15434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6093994" y="3012108"/>
              <a:ext cx="4832622" cy="1708250"/>
              <a:chOff x="6093994" y="3012108"/>
              <a:chExt cx="4832622" cy="1708250"/>
            </a:xfrm>
          </p:grpSpPr>
          <p:grpSp>
            <p:nvGrpSpPr>
              <p:cNvPr id="14" name="Group 13"/>
              <p:cNvGrpSpPr/>
              <p:nvPr/>
            </p:nvGrpSpPr>
            <p:grpSpPr>
              <a:xfrm>
                <a:off x="6093994" y="3172358"/>
                <a:ext cx="4832622" cy="1548000"/>
                <a:chOff x="6093994" y="3172358"/>
                <a:chExt cx="4832622" cy="1548000"/>
              </a:xfrm>
            </p:grpSpPr>
            <p:sp>
              <p:nvSpPr>
                <p:cNvPr id="11" name="Rectangle 10"/>
                <p:cNvSpPr/>
                <p:nvPr/>
              </p:nvSpPr>
              <p:spPr bwMode="auto">
                <a:xfrm>
                  <a:off x="6093994"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Rectangle 12"/>
                <p:cNvSpPr/>
                <p:nvPr/>
              </p:nvSpPr>
              <p:spPr bwMode="auto">
                <a:xfrm>
                  <a:off x="7742448"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Rectangle 15"/>
                <p:cNvSpPr/>
                <p:nvPr/>
              </p:nvSpPr>
              <p:spPr bwMode="auto">
                <a:xfrm>
                  <a:off x="9378616" y="3172358"/>
                  <a:ext cx="1548000" cy="1548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defTabSz="913833" fontAlgn="base">
                    <a:lnSpc>
                      <a:spcPct val="80000"/>
                    </a:lnSpc>
                    <a:spcBef>
                      <a:spcPct val="0"/>
                    </a:spcBef>
                    <a:spcAft>
                      <a:spcPct val="0"/>
                    </a:spcAft>
                  </a:pPr>
                  <a:endParaRPr lang="en-US" sz="18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5" name="Group 24"/>
                <p:cNvGrpSpPr/>
                <p:nvPr/>
              </p:nvGrpSpPr>
              <p:grpSpPr>
                <a:xfrm>
                  <a:off x="6237456" y="3466602"/>
                  <a:ext cx="1261076" cy="474211"/>
                  <a:chOff x="8926609" y="4973963"/>
                  <a:chExt cx="2164752" cy="721953"/>
                </a:xfrm>
              </p:grpSpPr>
              <p:pic>
                <p:nvPicPr>
                  <p:cNvPr id="20" name="Picture 19"/>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8926609" y="5279315"/>
                    <a:ext cx="310121" cy="416601"/>
                  </a:xfrm>
                  <a:prstGeom prst="rect">
                    <a:avLst/>
                  </a:prstGeom>
                </p:spPr>
              </p:pic>
              <p:sp>
                <p:nvSpPr>
                  <p:cNvPr id="21" name="Freeform 61"/>
                  <p:cNvSpPr>
                    <a:spLocks/>
                  </p:cNvSpPr>
                  <p:nvPr/>
                </p:nvSpPr>
                <p:spPr bwMode="auto">
                  <a:xfrm rot="10800000">
                    <a:off x="9212369" y="4973963"/>
                    <a:ext cx="445820" cy="64478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sp>
                <p:nvSpPr>
                  <p:cNvPr id="22" name="Freeform 20"/>
                  <p:cNvSpPr>
                    <a:spLocks noEditPoints="1"/>
                  </p:cNvSpPr>
                  <p:nvPr/>
                </p:nvSpPr>
                <p:spPr bwMode="auto">
                  <a:xfrm>
                    <a:off x="9761762" y="4985710"/>
                    <a:ext cx="910300" cy="63303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1"/>
                  </a:solidFill>
                  <a:extLst/>
                </p:spPr>
                <p:txBody>
                  <a:bodyPr vert="horz" wrap="square" lIns="91416" tIns="45708" rIns="91416" bIns="45708" numCol="1" anchor="t" anchorCtr="0" compatLnSpc="1">
                    <a:prstTxWarp prst="textNoShape">
                      <a:avLst/>
                    </a:prstTxWarp>
                  </a:bodyPr>
                  <a:lstStyle/>
                  <a:p>
                    <a:endParaRPr lang="en-US" sz="1800" dirty="0">
                      <a:solidFill>
                        <a:srgbClr val="FFFFFF"/>
                      </a:solidFill>
                      <a:latin typeface="+mj-lt"/>
                    </a:endParaRPr>
                  </a:p>
                </p:txBody>
              </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tretch>
                    <a:fillRect/>
                  </a:stretch>
                </p:blipFill>
                <p:spPr>
                  <a:xfrm>
                    <a:off x="10761870" y="4985711"/>
                    <a:ext cx="329491" cy="633037"/>
                  </a:xfrm>
                  <a:prstGeom prst="rect">
                    <a:avLst/>
                  </a:prstGeom>
                </p:spPr>
              </p:pic>
            </p:grpSp>
            <p:sp>
              <p:nvSpPr>
                <p:cNvPr id="26" name="Rectangle 25"/>
                <p:cNvSpPr/>
                <p:nvPr/>
              </p:nvSpPr>
              <p:spPr bwMode="auto">
                <a:xfrm>
                  <a:off x="6093994"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Laptops  / tablets  / smartphones </a:t>
                  </a:r>
                </a:p>
              </p:txBody>
            </p:sp>
            <p:sp>
              <p:nvSpPr>
                <p:cNvPr id="32" name="Rectangle 31"/>
                <p:cNvSpPr/>
                <p:nvPr/>
              </p:nvSpPr>
              <p:spPr bwMode="auto">
                <a:xfrm>
                  <a:off x="7742448" y="4216358"/>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Billions of networked devices</a:t>
                  </a:r>
                </a:p>
              </p:txBody>
            </p:sp>
            <p:sp>
              <p:nvSpPr>
                <p:cNvPr id="35" name="Rectangle 34"/>
                <p:cNvSpPr/>
                <p:nvPr/>
              </p:nvSpPr>
              <p:spPr bwMode="auto">
                <a:xfrm>
                  <a:off x="9378616" y="4211052"/>
                  <a:ext cx="1548000" cy="504000"/>
                </a:xfrm>
                <a:prstGeom prst="rect">
                  <a:avLst/>
                </a:prstGeom>
                <a:solidFill>
                  <a:srgbClr val="83A52D"/>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45708" tIns="45708" rIns="45708" bIns="45708" numCol="1" rtlCol="0" anchor="ctr" anchorCtr="0" compatLnSpc="1">
                  <a:prstTxWarp prst="textNoShape">
                    <a:avLst/>
                  </a:prstTxWarp>
                </a:bodyPr>
                <a:lstStyle/>
                <a:p>
                  <a:pPr algn="ctr" defTabSz="913833" fontAlgn="base">
                    <a:spcBef>
                      <a:spcPct val="0"/>
                    </a:spcBef>
                    <a:spcAft>
                      <a:spcPct val="0"/>
                    </a:spcAft>
                  </a:pPr>
                  <a:r>
                    <a:rPr lang="en-US" sz="1600" spc="-151" dirty="0">
                      <a:solidFill>
                        <a:schemeClr val="tx1">
                          <a:alpha val="99000"/>
                        </a:schemeClr>
                      </a:solidFill>
                    </a:rPr>
                    <a:t>High-bandwidth access</a:t>
                  </a:r>
                </a:p>
              </p:txBody>
            </p:sp>
            <p:sp>
              <p:nvSpPr>
                <p:cNvPr id="55" name="TextBox 54"/>
                <p:cNvSpPr txBox="1"/>
                <p:nvPr/>
              </p:nvSpPr>
              <p:spPr>
                <a:xfrm>
                  <a:off x="9378616" y="3803993"/>
                  <a:ext cx="1547998" cy="369428"/>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Cable: 10Mbs+</a:t>
                  </a:r>
                </a:p>
                <a:p>
                  <a:pPr algn="ctr"/>
                  <a:r>
                    <a:rPr lang="en-US" sz="1200" b="1" dirty="0">
                      <a:gradFill>
                        <a:gsLst>
                          <a:gs pos="0">
                            <a:schemeClr val="tx1"/>
                          </a:gs>
                          <a:gs pos="86000">
                            <a:schemeClr val="tx1"/>
                          </a:gs>
                        </a:gsLst>
                        <a:lin ang="5400000" scaled="0"/>
                      </a:gradFill>
                    </a:rPr>
                    <a:t>Fiber: 50-100Mbs</a:t>
                  </a:r>
                </a:p>
              </p:txBody>
            </p:sp>
            <p:sp>
              <p:nvSpPr>
                <p:cNvPr id="2048" name="TextBox 2047"/>
                <p:cNvSpPr txBox="1"/>
                <p:nvPr/>
              </p:nvSpPr>
              <p:spPr>
                <a:xfrm>
                  <a:off x="7889556" y="3312890"/>
                  <a:ext cx="1290538" cy="738856"/>
                </a:xfrm>
                <a:prstGeom prst="rect">
                  <a:avLst/>
                </a:prstGeom>
                <a:noFill/>
              </p:spPr>
              <p:txBody>
                <a:bodyPr wrap="square" lIns="0" tIns="0" rIns="0" bIns="0" rtlCol="0">
                  <a:spAutoFit/>
                </a:bodyPr>
                <a:lstStyle/>
                <a:p>
                  <a:pPr algn="ctr"/>
                  <a:r>
                    <a:rPr lang="en-US" sz="1200" b="1" dirty="0">
                      <a:gradFill>
                        <a:gsLst>
                          <a:gs pos="0">
                            <a:schemeClr val="tx1"/>
                          </a:gs>
                          <a:gs pos="86000">
                            <a:schemeClr val="tx1"/>
                          </a:gs>
                        </a:gsLst>
                        <a:lin ang="5400000" scaled="0"/>
                      </a:gradFill>
                    </a:rPr>
                    <a:t>6+billion people</a:t>
                  </a:r>
                </a:p>
                <a:p>
                  <a:pPr algn="ctr"/>
                  <a:r>
                    <a:rPr lang="en-US" sz="1200" b="1" dirty="0">
                      <a:gradFill>
                        <a:gsLst>
                          <a:gs pos="0">
                            <a:schemeClr val="tx1"/>
                          </a:gs>
                          <a:gs pos="86000">
                            <a:schemeClr val="tx1"/>
                          </a:gs>
                        </a:gsLst>
                        <a:lin ang="5400000" scaled="0"/>
                      </a:gradFill>
                    </a:rPr>
                    <a:t>1.5 billion use net</a:t>
                  </a:r>
                </a:p>
                <a:p>
                  <a:pPr algn="ctr"/>
                  <a:r>
                    <a:rPr lang="en-US" sz="1200" b="1" dirty="0">
                      <a:gradFill>
                        <a:gsLst>
                          <a:gs pos="0">
                            <a:schemeClr val="tx1"/>
                          </a:gs>
                          <a:gs pos="86000">
                            <a:schemeClr val="tx1"/>
                          </a:gs>
                        </a:gsLst>
                        <a:lin ang="5400000" scaled="0"/>
                      </a:gradFill>
                    </a:rPr>
                    <a:t>US: 4.3 devices </a:t>
                  </a:r>
                </a:p>
                <a:p>
                  <a:pPr algn="ctr"/>
                  <a:r>
                    <a:rPr lang="en-US" sz="1200" b="1" dirty="0">
                      <a:gradFill>
                        <a:gsLst>
                          <a:gs pos="0">
                            <a:schemeClr val="tx1"/>
                          </a:gs>
                          <a:gs pos="86000">
                            <a:schemeClr val="tx1"/>
                          </a:gs>
                        </a:gsLst>
                        <a:lin ang="5400000" scaled="0"/>
                      </a:gradFill>
                    </a:rPr>
                    <a:t>per adult</a:t>
                  </a:r>
                </a:p>
              </p:txBody>
            </p:sp>
          </p:grpSp>
          <p:pic>
            <p:nvPicPr>
              <p:cNvPr id="2068" name="Picture 20" descr="C:\Users\HOWARDY.REDMOND\AppData\Local\Microsoft\Windows\Temporary Internet Files\Content.IE5\D2ELR7P4\MC900432567[1].png"/>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88000"/>
                        </a14:imgEffect>
                      </a14:imgLayer>
                    </a14:imgProps>
                  </a:ext>
                  <a:ext uri="{28A0092B-C50C-407E-A947-70E740481C1C}">
                    <a14:useLocalDpi xmlns:a14="http://schemas.microsoft.com/office/drawing/2010/main" val="0"/>
                  </a:ext>
                </a:extLst>
              </a:blip>
              <a:srcRect/>
              <a:stretch>
                <a:fillRect/>
              </a:stretch>
            </p:blipFill>
            <p:spPr bwMode="auto">
              <a:xfrm>
                <a:off x="9690404" y="3012108"/>
                <a:ext cx="924422" cy="92442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5916854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5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788" y="372208"/>
            <a:ext cx="10031635" cy="609240"/>
          </a:xfrm>
        </p:spPr>
        <p:txBody>
          <a:bodyPr>
            <a:noAutofit/>
          </a:bodyPr>
          <a:lstStyle/>
          <a:p>
            <a:r>
              <a:rPr lang="en-US" altLang="zh-CN" sz="4532" dirty="0"/>
              <a:t>Collecting data above the cloud</a:t>
            </a:r>
            <a:endParaRPr lang="en-US" sz="4532"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594" y="3908928"/>
            <a:ext cx="4313979" cy="296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865" y="1317315"/>
            <a:ext cx="4113728"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594" y="1317315"/>
            <a:ext cx="4313979" cy="2529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865" y="3908929"/>
            <a:ext cx="4113728" cy="294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152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37097"/>
          </a:xfrm>
        </p:spPr>
        <p:txBody>
          <a:bodyPr/>
          <a:lstStyle/>
          <a:p>
            <a:r>
              <a:rPr lang="en-US" sz="4600" dirty="0" smtClean="0"/>
              <a:t>Collective Intelligence and Predictive analysis</a:t>
            </a:r>
            <a:endParaRPr lang="en-US" sz="4600" dirty="0"/>
          </a:p>
        </p:txBody>
      </p:sp>
      <p:grpSp>
        <p:nvGrpSpPr>
          <p:cNvPr id="3" name="Group 2"/>
          <p:cNvGrpSpPr/>
          <p:nvPr/>
        </p:nvGrpSpPr>
        <p:grpSpPr>
          <a:xfrm>
            <a:off x="8048793" y="2905655"/>
            <a:ext cx="2642616" cy="2641928"/>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Advanced Analytics</a:t>
              </a: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6" name="Group 5"/>
          <p:cNvGrpSpPr/>
          <p:nvPr/>
        </p:nvGrpSpPr>
        <p:grpSpPr>
          <a:xfrm>
            <a:off x="4752046" y="1449534"/>
            <a:ext cx="2642616" cy="2641928"/>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Live Data </a:t>
              </a:r>
              <a:r>
                <a:rPr lang="en-US" sz="3199" kern="0" dirty="0" smtClean="0">
                  <a:gradFill>
                    <a:gsLst>
                      <a:gs pos="0">
                        <a:srgbClr val="FFFFFF"/>
                      </a:gs>
                      <a:gs pos="100000">
                        <a:srgbClr val="FFFFFF"/>
                      </a:gs>
                    </a:gsLst>
                    <a:lin ang="5400000" scaled="0"/>
                  </a:gradFill>
                  <a:latin typeface="Segoe UI Light"/>
                </a:rPr>
                <a:t>Feed, Search</a:t>
              </a:r>
              <a:endParaRPr lang="en-US" sz="31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9" name="Group 8"/>
          <p:cNvGrpSpPr/>
          <p:nvPr/>
        </p:nvGrpSpPr>
        <p:grpSpPr>
          <a:xfrm>
            <a:off x="1470008" y="2905655"/>
            <a:ext cx="2642536" cy="2641848"/>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en-US" sz="3199" kern="0" dirty="0">
                  <a:gradFill>
                    <a:gsLst>
                      <a:gs pos="0">
                        <a:srgbClr val="FFFFFF"/>
                      </a:gs>
                      <a:gs pos="100000">
                        <a:srgbClr val="FFFFFF"/>
                      </a:gs>
                    </a:gsLst>
                    <a:lin ang="5400000" scaled="0"/>
                  </a:gradFill>
                  <a:latin typeface="Segoe UI Light"/>
                </a:rPr>
                <a:t>Social Analytics</a:t>
              </a: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grpSp>
      </p:grpSp>
      <p:grpSp>
        <p:nvGrpSpPr>
          <p:cNvPr id="18" name="Group 17"/>
          <p:cNvGrpSpPr/>
          <p:nvPr/>
        </p:nvGrpSpPr>
        <p:grpSpPr>
          <a:xfrm>
            <a:off x="4475754" y="3830456"/>
            <a:ext cx="3234521" cy="1702298"/>
            <a:chOff x="4293152" y="4173511"/>
            <a:chExt cx="3234521" cy="1702741"/>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optimize my services based on patterns of weather, </a:t>
              </a:r>
              <a:r>
                <a:rPr lang="en-US" sz="1600" kern="0" dirty="0" smtClean="0">
                  <a:solidFill>
                    <a:srgbClr val="FFFFFF"/>
                  </a:solidFill>
                  <a:latin typeface="Segoe UI" pitchFamily="34" charset="0"/>
                  <a:ea typeface="Segoe UI" pitchFamily="34" charset="0"/>
                  <a:cs typeface="Segoe UI" pitchFamily="34" charset="0"/>
                </a:rPr>
                <a:t>traffic.  How do I build a recommendation engine?  </a:t>
              </a:r>
              <a:endParaRPr lang="en-US" sz="16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grpSp>
      <p:grpSp>
        <p:nvGrpSpPr>
          <p:cNvPr id="21" name="Group 20"/>
          <p:cNvGrpSpPr/>
          <p:nvPr/>
        </p:nvGrpSpPr>
        <p:grpSpPr>
          <a:xfrm flipH="1">
            <a:off x="689437" y="1891707"/>
            <a:ext cx="2865928" cy="1410850"/>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defRPr/>
              </a:pPr>
              <a:r>
                <a:rPr lang="en-US" sz="1600" kern="0" dirty="0">
                  <a:solidFill>
                    <a:srgbClr val="FFFFFF"/>
                  </a:solidFill>
                  <a:latin typeface="Segoe UI" pitchFamily="34" charset="0"/>
                  <a:ea typeface="Segoe UI" pitchFamily="34" charset="0"/>
                  <a:cs typeface="Segoe UI" pitchFamily="34" charset="0"/>
                </a:rPr>
                <a:t>What’s the social sentiment of my product?</a:t>
              </a: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E7E7E8"/>
                </a:solidFill>
              </a:endParaRPr>
            </a:p>
          </p:txBody>
        </p:sp>
      </p:grpSp>
      <p:grpSp>
        <p:nvGrpSpPr>
          <p:cNvPr id="24" name="Group 23"/>
          <p:cNvGrpSpPr/>
          <p:nvPr/>
        </p:nvGrpSpPr>
        <p:grpSpPr>
          <a:xfrm>
            <a:off x="8507112" y="1891711"/>
            <a:ext cx="2929034" cy="1399951"/>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en-US" sz="1600" kern="0" dirty="0">
                  <a:solidFill>
                    <a:srgbClr val="FFFFFF"/>
                  </a:solidFill>
                  <a:latin typeface="Segoe UI" pitchFamily="34" charset="0"/>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868343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583" y="1314556"/>
            <a:ext cx="6961042" cy="4343400"/>
          </a:xfrm>
          <a:prstGeom prst="rect">
            <a:avLst/>
          </a:prstGeom>
          <a:ln>
            <a:solidFill>
              <a:schemeClr val="bg1">
                <a:lumMod val="50000"/>
              </a:schemeClr>
            </a:solidFill>
          </a:ln>
        </p:spPr>
      </p:pic>
      <p:sp>
        <p:nvSpPr>
          <p:cNvPr id="3" name="Title 1"/>
          <p:cNvSpPr txBox="1">
            <a:spLocks/>
          </p:cNvSpPr>
          <p:nvPr/>
        </p:nvSpPr>
        <p:spPr>
          <a:xfrm>
            <a:off x="8005619" y="3956050"/>
            <a:ext cx="3933825" cy="22436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dirty="0" smtClean="0"/>
              <a:t>Multiple/Any languages</a:t>
            </a:r>
          </a:p>
          <a:p>
            <a:r>
              <a:rPr lang="en-US" dirty="0" smtClean="0">
                <a:solidFill>
                  <a:schemeClr val="tx2">
                    <a:alpha val="99000"/>
                  </a:schemeClr>
                </a:solidFill>
              </a:rPr>
              <a:t>(Fortran too)</a:t>
            </a:r>
            <a:endParaRPr lang="en-US" dirty="0">
              <a:solidFill>
                <a:schemeClr val="tx2">
                  <a:alpha val="99000"/>
                </a:schemeClr>
              </a:solidFill>
            </a:endParaRPr>
          </a:p>
        </p:txBody>
      </p:sp>
      <p:sp>
        <p:nvSpPr>
          <p:cNvPr id="4" name="Rectangle 3"/>
          <p:cNvSpPr/>
          <p:nvPr/>
        </p:nvSpPr>
        <p:spPr>
          <a:xfrm>
            <a:off x="612648" y="5857103"/>
            <a:ext cx="2952924" cy="369332"/>
          </a:xfrm>
          <a:prstGeom prst="rect">
            <a:avLst/>
          </a:prstGeom>
        </p:spPr>
        <p:txBody>
          <a:bodyPr wrap="none" lIns="0" rIns="0">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http://WindowsAzure.com</a:t>
            </a:r>
            <a:endParaRPr lang="en-US" sz="1800" dirty="0">
              <a:solidFill>
                <a:srgbClr val="5F5F5F">
                  <a:alpha val="99000"/>
                </a:srgbClr>
              </a:solidFill>
            </a:endParaRPr>
          </a:p>
        </p:txBody>
      </p:sp>
    </p:spTree>
    <p:extLst>
      <p:ext uri="{BB962C8B-B14F-4D97-AF65-F5344CB8AC3E}">
        <p14:creationId xmlns:p14="http://schemas.microsoft.com/office/powerpoint/2010/main" val="236946832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Linux Offering</a:t>
            </a:r>
            <a:endParaRPr lang="en-US" dirty="0"/>
          </a:p>
        </p:txBody>
      </p:sp>
      <p:sp>
        <p:nvSpPr>
          <p:cNvPr id="3" name="Text Placeholder 2"/>
          <p:cNvSpPr>
            <a:spLocks noGrp="1"/>
          </p:cNvSpPr>
          <p:nvPr>
            <p:ph type="body" sz="quarter" idx="10"/>
          </p:nvPr>
        </p:nvSpPr>
        <p:spPr>
          <a:xfrm>
            <a:off x="519112" y="1447799"/>
            <a:ext cx="11149013" cy="3877985"/>
          </a:xfrm>
        </p:spPr>
        <p:txBody>
          <a:bodyPr/>
          <a:lstStyle/>
          <a:p>
            <a:pPr marL="457200" indent="-457200">
              <a:buFont typeface="Arial" panose="020B0604020202020204" pitchFamily="34" charset="0"/>
              <a:buChar char="•"/>
            </a:pPr>
            <a:r>
              <a:rPr lang="en-US" sz="4000" dirty="0" smtClean="0"/>
              <a:t>Linux as a first class citizen in Azure</a:t>
            </a:r>
          </a:p>
          <a:p>
            <a:pPr marL="457200" indent="-457200">
              <a:buFont typeface="Arial" panose="020B0604020202020204" pitchFamily="34" charset="0"/>
              <a:buChar char="•"/>
            </a:pPr>
            <a:r>
              <a:rPr lang="en-US" sz="4000" dirty="0" smtClean="0"/>
              <a:t>Open Sourcing critical components</a:t>
            </a:r>
          </a:p>
          <a:p>
            <a:pPr marL="457200" indent="-457200">
              <a:buFont typeface="Arial" panose="020B0604020202020204" pitchFamily="34" charset="0"/>
              <a:buChar char="•"/>
            </a:pPr>
            <a:r>
              <a:rPr lang="en-US" sz="4000" dirty="0" smtClean="0"/>
              <a:t>Documenting API</a:t>
            </a:r>
          </a:p>
          <a:p>
            <a:pPr marL="457200" indent="-457200">
              <a:buFont typeface="Arial" panose="020B0604020202020204" pitchFamily="34" charset="0"/>
              <a:buChar char="•"/>
            </a:pPr>
            <a:r>
              <a:rPr lang="en-US" sz="4000" dirty="0" smtClean="0"/>
              <a:t>We will offer both Community</a:t>
            </a:r>
          </a:p>
          <a:p>
            <a:pPr marL="457200" indent="-457200">
              <a:buFont typeface="Arial" panose="020B0604020202020204" pitchFamily="34" charset="0"/>
              <a:buChar char="•"/>
            </a:pPr>
            <a:r>
              <a:rPr lang="en-US" sz="4000" dirty="0" smtClean="0"/>
              <a:t>and Commercial Distributions </a:t>
            </a:r>
          </a:p>
          <a:p>
            <a:pPr marL="457200" indent="-457200">
              <a:buFont typeface="Arial" panose="020B0604020202020204" pitchFamily="34" charset="0"/>
              <a:buChar char="•"/>
            </a:pPr>
            <a:r>
              <a:rPr lang="en-US" sz="4000" dirty="0" smtClean="0"/>
              <a:t>You will be able to buy support for </a:t>
            </a:r>
            <a:br>
              <a:rPr lang="en-US" sz="4000" dirty="0" smtClean="0"/>
            </a:br>
            <a:r>
              <a:rPr lang="en-US" sz="4000" dirty="0" smtClean="0"/>
              <a:t>the commercial distributions</a:t>
            </a:r>
            <a:endParaRPr lang="en-US" sz="4800" dirty="0" smtClean="0"/>
          </a:p>
        </p:txBody>
      </p:sp>
      <p:sp>
        <p:nvSpPr>
          <p:cNvPr id="13"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1588046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263573" y="1412891"/>
            <a:ext cx="8656801" cy="5219891"/>
          </a:xfrm>
        </p:spPr>
        <p:txBody>
          <a:bodyPr/>
          <a:lstStyle/>
          <a:p>
            <a:r>
              <a:rPr lang="en-US" dirty="0" smtClean="0"/>
              <a:t>Problem: </a:t>
            </a:r>
            <a:r>
              <a:rPr lang="en-US" sz="4000" dirty="0" smtClean="0"/>
              <a:t>Store Data &amp; Scale Compute</a:t>
            </a:r>
          </a:p>
          <a:p>
            <a:r>
              <a:rPr lang="en-US" b="1" dirty="0" smtClean="0"/>
              <a:t>Cloud Computing</a:t>
            </a:r>
            <a:r>
              <a:rPr lang="en-US" dirty="0" smtClean="0"/>
              <a:t>: </a:t>
            </a:r>
          </a:p>
          <a:p>
            <a:r>
              <a:rPr lang="en-US" b="1" dirty="0" smtClean="0"/>
              <a:t>Infrastructure, Platform, Software, </a:t>
            </a:r>
          </a:p>
          <a:p>
            <a:r>
              <a:rPr lang="en-US" i="1" dirty="0" smtClean="0"/>
              <a:t>as a Service</a:t>
            </a:r>
          </a:p>
          <a:p>
            <a:r>
              <a:rPr lang="en-US" sz="4000" i="1" dirty="0" smtClean="0"/>
              <a:t>Demo:  2 years of WRF as a Service</a:t>
            </a:r>
          </a:p>
          <a:p>
            <a:r>
              <a:rPr lang="en-US" dirty="0" smtClean="0"/>
              <a:t>Benefit</a:t>
            </a:r>
            <a:r>
              <a:rPr lang="en-US" b="1" dirty="0" smtClean="0"/>
              <a:t> : </a:t>
            </a:r>
            <a:r>
              <a:rPr lang="en-US" sz="4000" b="1" dirty="0" smtClean="0"/>
              <a:t>Reliable and scalable</a:t>
            </a:r>
            <a:endParaRPr lang="en-US" sz="4000"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289817" y="-720299"/>
            <a:ext cx="12774808" cy="12784334"/>
          </a:xfrm>
          <a:prstGeom prst="rect">
            <a:avLst/>
          </a:prstGeom>
        </p:spPr>
      </p:pic>
    </p:spTree>
    <p:extLst>
      <p:ext uri="{BB962C8B-B14F-4D97-AF65-F5344CB8AC3E}">
        <p14:creationId xmlns:p14="http://schemas.microsoft.com/office/powerpoint/2010/main" val="2374582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 y="-95338"/>
            <a:ext cx="12188824" cy="7048676"/>
          </a:xfrm>
          <a:prstGeom prst="rect">
            <a:avLst/>
          </a:prstGeom>
        </p:spPr>
      </p:pic>
    </p:spTree>
    <p:extLst>
      <p:ext uri="{BB962C8B-B14F-4D97-AF65-F5344CB8AC3E}">
        <p14:creationId xmlns:p14="http://schemas.microsoft.com/office/powerpoint/2010/main" val="745143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88825" cy="7121560"/>
          </a:xfrm>
          <a:prstGeom prst="rect">
            <a:avLst/>
          </a:prstGeom>
        </p:spPr>
      </p:pic>
      <p:sp>
        <p:nvSpPr>
          <p:cNvPr id="5" name="Rectangle 4"/>
          <p:cNvSpPr/>
          <p:nvPr/>
        </p:nvSpPr>
        <p:spPr>
          <a:xfrm>
            <a:off x="7392322" y="4258968"/>
            <a:ext cx="4435885" cy="1200329"/>
          </a:xfrm>
          <a:prstGeom prst="rect">
            <a:avLst/>
          </a:prstGeom>
        </p:spPr>
        <p:txBody>
          <a:bodyPr wrap="square">
            <a:spAutoFit/>
          </a:bodyPr>
          <a:lstStyle/>
          <a:p>
            <a:r>
              <a:rPr lang="en-US" dirty="0">
                <a:hlinkClick r:id="rId3"/>
              </a:rPr>
              <a:t>http://www.windowsazure.com/en-us/develop/nodejs/how-to-guides/command-line-tools/</a:t>
            </a:r>
            <a:endParaRPr lang="en-US" dirty="0"/>
          </a:p>
        </p:txBody>
      </p:sp>
    </p:spTree>
    <p:extLst>
      <p:ext uri="{BB962C8B-B14F-4D97-AF65-F5344CB8AC3E}">
        <p14:creationId xmlns:p14="http://schemas.microsoft.com/office/powerpoint/2010/main" val="2036188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04" y="284689"/>
            <a:ext cx="11149013" cy="609398"/>
          </a:xfrm>
        </p:spPr>
        <p:txBody>
          <a:bodyPr/>
          <a:lstStyle/>
          <a:p>
            <a:r>
              <a:rPr lang="en-US" sz="4400" dirty="0" smtClean="0"/>
              <a:t>Windows Azure High Performance SKU</a:t>
            </a:r>
            <a:endParaRPr lang="en-US" sz="4400" dirty="0"/>
          </a:p>
        </p:txBody>
      </p:sp>
      <p:sp>
        <p:nvSpPr>
          <p:cNvPr id="3" name="Content Placeholder 2"/>
          <p:cNvSpPr>
            <a:spLocks noGrp="1"/>
          </p:cNvSpPr>
          <p:nvPr>
            <p:ph type="body" sz="quarter" idx="10"/>
          </p:nvPr>
        </p:nvSpPr>
        <p:spPr>
          <a:xfrm>
            <a:off x="261205" y="1583757"/>
            <a:ext cx="11149013" cy="2659190"/>
          </a:xfrm>
          <a:prstGeom prst="rect">
            <a:avLst/>
          </a:prstGeom>
        </p:spPr>
        <p:txBody>
          <a:bodyPr/>
          <a:lstStyle/>
          <a:p>
            <a:pPr marL="342900" indent="-342900">
              <a:buFont typeface="Arial" panose="020B0604020202020204" pitchFamily="34" charset="0"/>
              <a:buChar char="•"/>
            </a:pPr>
            <a:r>
              <a:rPr lang="en-US" sz="2400" dirty="0"/>
              <a:t>Available in 8 core/60 GB and 16 core/120 GB instances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CPU:  2x8 core processors per node </a:t>
            </a:r>
            <a:r>
              <a:rPr lang="en-US" sz="2400" dirty="0" err="1"/>
              <a:t>Sandybridge</a:t>
            </a:r>
            <a:r>
              <a:rPr lang="en-US" sz="2400" dirty="0"/>
              <a:t> </a:t>
            </a:r>
            <a:r>
              <a:rPr lang="en-US" sz="2400" dirty="0" smtClean="0"/>
              <a:t>at </a:t>
            </a:r>
            <a:r>
              <a:rPr lang="en-US" sz="2400" dirty="0"/>
              <a:t>2.6 MHz</a:t>
            </a:r>
          </a:p>
          <a:p>
            <a:pPr marL="342900" indent="-342900">
              <a:buFont typeface="Arial" panose="020B0604020202020204" pitchFamily="34" charset="0"/>
              <a:buChar char="•"/>
            </a:pPr>
            <a:r>
              <a:rPr lang="en-US" sz="2400" dirty="0"/>
              <a:t>High Memory: ~120 GB, 1600MHz DDR3</a:t>
            </a:r>
          </a:p>
          <a:p>
            <a:pPr marL="342900" indent="-342900">
              <a:buFont typeface="Arial" panose="020B0604020202020204" pitchFamily="34" charset="0"/>
              <a:buChar char="•"/>
            </a:pPr>
            <a:r>
              <a:rPr lang="en-US" sz="2400" dirty="0"/>
              <a:t>Fast Interconnect: QDR </a:t>
            </a:r>
            <a:r>
              <a:rPr lang="en-US" sz="2400" dirty="0" err="1"/>
              <a:t>Infiniband</a:t>
            </a:r>
            <a:r>
              <a:rPr lang="en-US" sz="2400" dirty="0"/>
              <a:t> for intra deployment traffic, </a:t>
            </a:r>
            <a:endParaRPr lang="en-US" sz="2400" dirty="0" smtClean="0"/>
          </a:p>
          <a:p>
            <a:pPr marL="342900" indent="-342900">
              <a:buFont typeface="Arial" panose="020B0604020202020204" pitchFamily="34" charset="0"/>
              <a:buChar char="•"/>
            </a:pPr>
            <a:r>
              <a:rPr lang="en-US" sz="2400" dirty="0" smtClean="0"/>
              <a:t>non-blocking</a:t>
            </a:r>
            <a:r>
              <a:rPr lang="en-US" sz="2400" dirty="0"/>
              <a:t>, 10gigE for standard Azure traffic and internet access</a:t>
            </a:r>
          </a:p>
          <a:p>
            <a:pPr marL="342900" indent="-342900">
              <a:buFont typeface="Arial" panose="020B0604020202020204" pitchFamily="34" charset="0"/>
              <a:buChar char="•"/>
            </a:pPr>
            <a:r>
              <a:rPr lang="en-US" sz="2400" dirty="0"/>
              <a:t>Scratch storage: 2 TB per node</a:t>
            </a:r>
          </a:p>
          <a:p>
            <a:endParaRPr lang="en-US" sz="2400" dirty="0"/>
          </a:p>
        </p:txBody>
      </p:sp>
      <p:sp>
        <p:nvSpPr>
          <p:cNvPr id="4" name="Rectangle 3"/>
          <p:cNvSpPr/>
          <p:nvPr/>
        </p:nvSpPr>
        <p:spPr bwMode="auto">
          <a:xfrm>
            <a:off x="9659566" y="0"/>
            <a:ext cx="252925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Freeform 84"/>
          <p:cNvSpPr>
            <a:spLocks noEditPoints="1"/>
          </p:cNvSpPr>
          <p:nvPr/>
        </p:nvSpPr>
        <p:spPr bwMode="black">
          <a:xfrm>
            <a:off x="10141877" y="4787038"/>
            <a:ext cx="1541189" cy="184236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6781415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769178" y="477514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31" name="Rectangle 30"/>
          <p:cNvSpPr/>
          <p:nvPr/>
        </p:nvSpPr>
        <p:spPr bwMode="auto">
          <a:xfrm>
            <a:off x="4279706" y="3014493"/>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34" name="Rectangle 33"/>
          <p:cNvSpPr/>
          <p:nvPr/>
        </p:nvSpPr>
        <p:spPr bwMode="auto">
          <a:xfrm>
            <a:off x="2719095" y="382175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35" name="Rectangle 34"/>
          <p:cNvSpPr/>
          <p:nvPr/>
        </p:nvSpPr>
        <p:spPr bwMode="auto">
          <a:xfrm>
            <a:off x="2719097" y="301603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36" name="Rectangle 35"/>
          <p:cNvSpPr/>
          <p:nvPr/>
        </p:nvSpPr>
        <p:spPr bwMode="auto">
          <a:xfrm>
            <a:off x="1769177" y="302501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37" name="Rectangle 36"/>
          <p:cNvSpPr/>
          <p:nvPr/>
        </p:nvSpPr>
        <p:spPr bwMode="auto">
          <a:xfrm>
            <a:off x="1769177" y="2343078"/>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40" name="Rectangle 39"/>
          <p:cNvSpPr/>
          <p:nvPr/>
        </p:nvSpPr>
        <p:spPr bwMode="auto">
          <a:xfrm>
            <a:off x="6992842" y="152098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41" name="Rectangle 40"/>
          <p:cNvSpPr/>
          <p:nvPr/>
        </p:nvSpPr>
        <p:spPr bwMode="auto">
          <a:xfrm>
            <a:off x="7820461" y="152098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955720"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857587" y="152252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907013" y="152098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8" name="Rectangle 17"/>
          <p:cNvSpPr/>
          <p:nvPr/>
        </p:nvSpPr>
        <p:spPr bwMode="auto">
          <a:xfrm>
            <a:off x="933252" y="353134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20" name="Rectangle 19"/>
          <p:cNvSpPr/>
          <p:nvPr/>
        </p:nvSpPr>
        <p:spPr bwMode="auto">
          <a:xfrm rot="16200000">
            <a:off x="5820487" y="516905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21" name="Rectangle 20"/>
          <p:cNvSpPr/>
          <p:nvPr/>
        </p:nvSpPr>
        <p:spPr bwMode="auto">
          <a:xfrm rot="16200000">
            <a:off x="1271203"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9" name="Rectangle 18"/>
          <p:cNvSpPr/>
          <p:nvPr/>
        </p:nvSpPr>
        <p:spPr bwMode="auto">
          <a:xfrm>
            <a:off x="2820352"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22" name="Rectangle 21"/>
          <p:cNvSpPr/>
          <p:nvPr/>
        </p:nvSpPr>
        <p:spPr bwMode="auto">
          <a:xfrm>
            <a:off x="1770926" y="151200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5" name="Rectangle 24"/>
          <p:cNvSpPr/>
          <p:nvPr/>
        </p:nvSpPr>
        <p:spPr bwMode="auto">
          <a:xfrm>
            <a:off x="942103" y="152099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3" name="Rectangle 22"/>
          <p:cNvSpPr/>
          <p:nvPr/>
        </p:nvSpPr>
        <p:spPr bwMode="auto">
          <a:xfrm rot="16200000">
            <a:off x="429278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4" name="Rectangle 23"/>
          <p:cNvSpPr/>
          <p:nvPr/>
        </p:nvSpPr>
        <p:spPr bwMode="auto">
          <a:xfrm>
            <a:off x="5814612" y="234307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6" name="Rectangle 25"/>
          <p:cNvSpPr/>
          <p:nvPr/>
        </p:nvSpPr>
        <p:spPr bwMode="auto">
          <a:xfrm>
            <a:off x="7819915" y="440336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7" name="Title 1"/>
          <p:cNvSpPr txBox="1">
            <a:spLocks/>
          </p:cNvSpPr>
          <p:nvPr/>
        </p:nvSpPr>
        <p:spPr>
          <a:xfrm>
            <a:off x="294120" y="377906"/>
            <a:ext cx="11613831" cy="553854"/>
          </a:xfrm>
          <a:prstGeom prst="rect">
            <a:avLst/>
          </a:prstGeom>
        </p:spPr>
        <p:txBody>
          <a:bodyPr lIns="63983" tIns="31992" rIns="63983" bIns="31992">
            <a:noAutofit/>
          </a:bodyPr>
          <a:lstStyle>
            <a:lvl1pPr algn="l" defTabSz="1097213"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algn="ctr" defTabSz="685558"/>
            <a:r>
              <a:rPr lang="en-US" sz="4932" dirty="0">
                <a:latin typeface="Segoe UI" pitchFamily="34" charset="0"/>
                <a:ea typeface="Segoe UI" pitchFamily="34" charset="0"/>
                <a:cs typeface="Segoe UI" pitchFamily="34" charset="0"/>
              </a:rPr>
              <a:t>HDINSIGHT / HADOOP </a:t>
            </a:r>
            <a:r>
              <a:rPr lang="en-US" sz="4932" dirty="0" smtClean="0">
                <a:latin typeface="Segoe UI" pitchFamily="34" charset="0"/>
                <a:ea typeface="Segoe UI" pitchFamily="34" charset="0"/>
                <a:cs typeface="Segoe UI" pitchFamily="34" charset="0"/>
              </a:rPr>
              <a:t>Eco-System</a:t>
            </a:r>
            <a:endParaRPr lang="en-US" sz="4932" dirty="0">
              <a:latin typeface="Segoe UI" pitchFamily="34" charset="0"/>
              <a:ea typeface="Segoe UI" pitchFamily="34" charset="0"/>
              <a:cs typeface="Segoe UI" pitchFamily="34" charset="0"/>
            </a:endParaRPr>
          </a:p>
        </p:txBody>
      </p:sp>
      <p:sp>
        <p:nvSpPr>
          <p:cNvPr id="28" name="Rectangle 27"/>
          <p:cNvSpPr/>
          <p:nvPr/>
        </p:nvSpPr>
        <p:spPr bwMode="auto">
          <a:xfrm rot="16200000">
            <a:off x="2793227" y="517094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9" name="Rectangle 28"/>
          <p:cNvSpPr/>
          <p:nvPr/>
        </p:nvSpPr>
        <p:spPr bwMode="auto">
          <a:xfrm>
            <a:off x="7823697" y="293163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 name="TextBox 1"/>
          <p:cNvSpPr txBox="1"/>
          <p:nvPr/>
        </p:nvSpPr>
        <p:spPr>
          <a:xfrm>
            <a:off x="9659280" y="1469825"/>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a:t>
            </a:r>
            <a:r>
              <a:rPr lang="en-US" sz="2133" dirty="0" smtClean="0">
                <a:solidFill>
                  <a:schemeClr val="accent4">
                    <a:lumMod val="75000"/>
                  </a:schemeClr>
                </a:solidFill>
              </a:rPr>
              <a:t>Packages</a:t>
            </a:r>
            <a:endParaRPr lang="en-US" sz="2133" dirty="0">
              <a:solidFill>
                <a:schemeClr val="accent4">
                  <a:lumMod val="75000"/>
                </a:schemeClr>
              </a:solidFill>
            </a:endParaRPr>
          </a:p>
        </p:txBody>
      </p:sp>
    </p:spTree>
    <p:extLst>
      <p:ext uri="{BB962C8B-B14F-4D97-AF65-F5344CB8AC3E}">
        <p14:creationId xmlns:p14="http://schemas.microsoft.com/office/powerpoint/2010/main" val="3345789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36"/>
                                        </p:tgtEl>
                                        <p:attrNameLst>
                                          <p:attrName>fillcolor</p:attrName>
                                        </p:attrNameLst>
                                      </p:cBhvr>
                                      <p:to>
                                        <a:schemeClr val="tx1"/>
                                      </p:to>
                                    </p:animClr>
                                    <p:set>
                                      <p:cBhvr>
                                        <p:cTn id="89" dur="2000" fill="hold"/>
                                        <p:tgtEl>
                                          <p:spTgt spid="36"/>
                                        </p:tgtEl>
                                        <p:attrNameLst>
                                          <p:attrName>fill.type</p:attrName>
                                        </p:attrNameLst>
                                      </p:cBhvr>
                                      <p:to>
                                        <p:strVal val="solid"/>
                                      </p:to>
                                    </p:set>
                                    <p:set>
                                      <p:cBhvr>
                                        <p:cTn id="90" dur="2000" fill="hold"/>
                                        <p:tgtEl>
                                          <p:spTgt spid="3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tx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1"/>
                                        </p:tgtEl>
                                        <p:attrNameLst>
                                          <p:attrName>fillcolor</p:attrName>
                                        </p:attrNameLst>
                                      </p:cBhvr>
                                      <p:to>
                                        <a:schemeClr val="tx1"/>
                                      </p:to>
                                    </p:animClr>
                                    <p:set>
                                      <p:cBhvr>
                                        <p:cTn id="97" dur="2000" fill="hold"/>
                                        <p:tgtEl>
                                          <p:spTgt spid="21"/>
                                        </p:tgtEl>
                                        <p:attrNameLst>
                                          <p:attrName>fill.type</p:attrName>
                                        </p:attrNameLst>
                                      </p:cBhvr>
                                      <p:to>
                                        <p:strVal val="solid"/>
                                      </p:to>
                                    </p:set>
                                    <p:set>
                                      <p:cBhvr>
                                        <p:cTn id="98" dur="2000" fill="hold"/>
                                        <p:tgtEl>
                                          <p:spTgt spid="21"/>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0"/>
                                        </p:tgtEl>
                                        <p:attrNameLst>
                                          <p:attrName>fillcolor</p:attrName>
                                        </p:attrNameLst>
                                      </p:cBhvr>
                                      <p:to>
                                        <a:schemeClr val="tx1"/>
                                      </p:to>
                                    </p:animClr>
                                    <p:set>
                                      <p:cBhvr>
                                        <p:cTn id="101" dur="2000" fill="hold"/>
                                        <p:tgtEl>
                                          <p:spTgt spid="20"/>
                                        </p:tgtEl>
                                        <p:attrNameLst>
                                          <p:attrName>fill.type</p:attrName>
                                        </p:attrNameLst>
                                      </p:cBhvr>
                                      <p:to>
                                        <p:strVal val="solid"/>
                                      </p:to>
                                    </p:set>
                                    <p:set>
                                      <p:cBhvr>
                                        <p:cTn id="102" dur="2000" fill="hold"/>
                                        <p:tgtEl>
                                          <p:spTgt spid="20"/>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3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18"/>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21"/>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2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41" grpId="0" animBg="1"/>
      <p:bldP spid="12" grpId="0" animBg="1"/>
      <p:bldP spid="13" grpId="0" animBg="1"/>
      <p:bldP spid="14" grpId="0" animBg="1"/>
      <p:bldP spid="18" grpId="0" animBg="1"/>
      <p:bldP spid="18" grpId="1" animBg="1"/>
      <p:bldP spid="20" grpId="0" animBg="1"/>
      <p:bldP spid="20" grpId="1" animBg="1"/>
      <p:bldP spid="21" grpId="0" animBg="1"/>
      <p:bldP spid="21" grpId="1" animBg="1"/>
      <p:bldP spid="19" grpId="0" animBg="1"/>
      <p:bldP spid="22" grpId="0" animBg="1"/>
      <p:bldP spid="25" grpId="0" animBg="1"/>
      <p:bldP spid="23" grpId="0" animBg="1"/>
      <p:bldP spid="24" grpId="0" animBg="1"/>
      <p:bldP spid="26"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836898" y="43508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2" name="Flowchart: Magnetic Disk 31"/>
          <p:cNvSpPr/>
          <p:nvPr/>
        </p:nvSpPr>
        <p:spPr>
          <a:xfrm>
            <a:off x="8836899" y="347118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3" name="Flowchart: Magnetic Disk 32"/>
          <p:cNvSpPr/>
          <p:nvPr/>
        </p:nvSpPr>
        <p:spPr>
          <a:xfrm>
            <a:off x="8836899" y="259149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8" name="Flowchart: Magnetic Disk 27"/>
          <p:cNvSpPr/>
          <p:nvPr/>
        </p:nvSpPr>
        <p:spPr>
          <a:xfrm>
            <a:off x="8455996" y="4502750"/>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29" name="Flowchart: Magnetic Disk 28"/>
          <p:cNvSpPr/>
          <p:nvPr/>
        </p:nvSpPr>
        <p:spPr>
          <a:xfrm>
            <a:off x="8455997" y="362306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30" name="Flowchart: Magnetic Disk 29"/>
          <p:cNvSpPr/>
          <p:nvPr/>
        </p:nvSpPr>
        <p:spPr>
          <a:xfrm>
            <a:off x="8455997" y="2743379"/>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Front end</a:t>
            </a:r>
          </a:p>
        </p:txBody>
      </p:sp>
      <p:sp>
        <p:nvSpPr>
          <p:cNvPr id="26" name="Flowchart: Magnetic Disk 25"/>
          <p:cNvSpPr/>
          <p:nvPr/>
        </p:nvSpPr>
        <p:spPr>
          <a:xfrm>
            <a:off x="8075095" y="4655582"/>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Stream Layer</a:t>
            </a:r>
          </a:p>
        </p:txBody>
      </p:sp>
      <p:sp>
        <p:nvSpPr>
          <p:cNvPr id="25" name="Flowchart: Magnetic Disk 24"/>
          <p:cNvSpPr/>
          <p:nvPr/>
        </p:nvSpPr>
        <p:spPr>
          <a:xfrm>
            <a:off x="8075097" y="3775898"/>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t>Partition Layer</a:t>
            </a:r>
          </a:p>
        </p:txBody>
      </p:sp>
      <p:sp>
        <p:nvSpPr>
          <p:cNvPr id="4" name="Title 3"/>
          <p:cNvSpPr>
            <a:spLocks noGrp="1"/>
          </p:cNvSpPr>
          <p:nvPr>
            <p:ph type="title"/>
          </p:nvPr>
        </p:nvSpPr>
        <p:spPr/>
        <p:txBody>
          <a:bodyPr/>
          <a:lstStyle/>
          <a:p>
            <a:r>
              <a:rPr lang="en-US" sz="5332" dirty="0"/>
              <a:t>HDFS on Azure: Tale of two File Systems</a:t>
            </a:r>
          </a:p>
        </p:txBody>
      </p:sp>
      <p:sp>
        <p:nvSpPr>
          <p:cNvPr id="9" name="Oval 8"/>
          <p:cNvSpPr/>
          <p:nvPr/>
        </p:nvSpPr>
        <p:spPr>
          <a:xfrm>
            <a:off x="2018100" y="2415327"/>
            <a:ext cx="2894846" cy="137124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smtClean="0">
                <a:solidFill>
                  <a:schemeClr val="tx2"/>
                </a:solidFill>
              </a:rPr>
              <a:t>Name Node</a:t>
            </a:r>
          </a:p>
          <a:p>
            <a:pPr algn="ctr"/>
            <a:endParaRPr lang="en-US" sz="3199" dirty="0">
              <a:solidFill>
                <a:schemeClr val="tx2"/>
              </a:solidFill>
            </a:endParaRPr>
          </a:p>
          <a:p>
            <a:pPr algn="ctr"/>
            <a:r>
              <a:rPr lang="en-US" sz="3199" dirty="0" smtClean="0"/>
              <a:t>de</a:t>
            </a:r>
            <a:endParaRPr lang="en-US" sz="3199" dirty="0"/>
          </a:p>
          <a:p>
            <a:pPr algn="ctr"/>
            <a:endParaRPr lang="en-US" sz="3199" dirty="0"/>
          </a:p>
          <a:p>
            <a:pPr algn="ctr"/>
            <a:r>
              <a:rPr lang="en-US" sz="3199" dirty="0"/>
              <a:t> </a:t>
            </a:r>
          </a:p>
        </p:txBody>
      </p:sp>
      <p:sp>
        <p:nvSpPr>
          <p:cNvPr id="10" name="Oval 9"/>
          <p:cNvSpPr/>
          <p:nvPr/>
        </p:nvSpPr>
        <p:spPr>
          <a:xfrm>
            <a:off x="177483" y="4326939"/>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11" name="Oval 10"/>
          <p:cNvSpPr/>
          <p:nvPr/>
        </p:nvSpPr>
        <p:spPr>
          <a:xfrm>
            <a:off x="3702617" y="4247874"/>
            <a:ext cx="2894846" cy="1371243"/>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dirty="0">
                <a:solidFill>
                  <a:schemeClr val="tx2"/>
                </a:solidFill>
              </a:rPr>
              <a:t>Data Node</a:t>
            </a:r>
          </a:p>
          <a:p>
            <a:pPr algn="ctr"/>
            <a:endParaRPr lang="en-US" sz="3199" dirty="0"/>
          </a:p>
          <a:p>
            <a:pPr algn="ctr"/>
            <a:endParaRPr lang="en-US" sz="3199" dirty="0"/>
          </a:p>
        </p:txBody>
      </p:sp>
      <p:sp>
        <p:nvSpPr>
          <p:cNvPr id="8" name="Flowchart: Magnetic Disk 7"/>
          <p:cNvSpPr/>
          <p:nvPr/>
        </p:nvSpPr>
        <p:spPr>
          <a:xfrm>
            <a:off x="2961838" y="2785524"/>
            <a:ext cx="914162" cy="70359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3" name="Flowchart: Magnetic Disk 12"/>
          <p:cNvSpPr/>
          <p:nvPr/>
        </p:nvSpPr>
        <p:spPr>
          <a:xfrm>
            <a:off x="1141356" y="4759580"/>
            <a:ext cx="914162" cy="750221"/>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4" name="Flowchart: Magnetic Disk 13"/>
          <p:cNvSpPr/>
          <p:nvPr/>
        </p:nvSpPr>
        <p:spPr>
          <a:xfrm>
            <a:off x="4776863" y="4759580"/>
            <a:ext cx="914162" cy="741687"/>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endParaRPr lang="en-US" sz="3199" dirty="0"/>
          </a:p>
        </p:txBody>
      </p:sp>
      <p:sp>
        <p:nvSpPr>
          <p:cNvPr id="19" name="Flowchart: Magnetic Disk 18"/>
          <p:cNvSpPr/>
          <p:nvPr/>
        </p:nvSpPr>
        <p:spPr>
          <a:xfrm>
            <a:off x="8075097" y="2896214"/>
            <a:ext cx="1904503" cy="1454650"/>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000" dirty="0"/>
              <a:t>Front end</a:t>
            </a:r>
          </a:p>
        </p:txBody>
      </p:sp>
      <p:sp>
        <p:nvSpPr>
          <p:cNvPr id="20" name="Rectangle 19"/>
          <p:cNvSpPr/>
          <p:nvPr/>
        </p:nvSpPr>
        <p:spPr>
          <a:xfrm>
            <a:off x="609441" y="1295956"/>
            <a:ext cx="10703312" cy="60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04" tIns="45701" rIns="91404" bIns="45701" rtlCol="0" anchor="ctr"/>
          <a:lstStyle/>
          <a:p>
            <a:pPr algn="ctr"/>
            <a:r>
              <a:rPr lang="en-US" sz="3199" dirty="0"/>
              <a:t>HDFS API</a:t>
            </a:r>
          </a:p>
        </p:txBody>
      </p:sp>
      <p:sp>
        <p:nvSpPr>
          <p:cNvPr id="21" name="TextBox 20"/>
          <p:cNvSpPr txBox="1"/>
          <p:nvPr/>
        </p:nvSpPr>
        <p:spPr>
          <a:xfrm>
            <a:off x="269168" y="5969368"/>
            <a:ext cx="6367059" cy="953812"/>
          </a:xfrm>
          <a:prstGeom prst="rect">
            <a:avLst/>
          </a:prstGeom>
          <a:noFill/>
        </p:spPr>
        <p:txBody>
          <a:bodyPr wrap="square" lIns="91404" tIns="45701" rIns="91404" bIns="45701" rtlCol="0">
            <a:spAutoFit/>
          </a:bodyPr>
          <a:lstStyle/>
          <a:p>
            <a:r>
              <a:rPr lang="en-US" sz="2799" b="1" dirty="0">
                <a:solidFill>
                  <a:schemeClr val="accent2"/>
                </a:solidFill>
              </a:rPr>
              <a:t>DFS (1 Data Node per Worker Role)</a:t>
            </a:r>
          </a:p>
          <a:p>
            <a:r>
              <a:rPr lang="en-US" sz="2799" b="1" dirty="0">
                <a:solidFill>
                  <a:schemeClr val="accent2"/>
                </a:solidFill>
              </a:rPr>
              <a:t>and Compute Cluster</a:t>
            </a:r>
          </a:p>
        </p:txBody>
      </p:sp>
      <p:sp>
        <p:nvSpPr>
          <p:cNvPr id="22" name="Rectangle 21"/>
          <p:cNvSpPr/>
          <p:nvPr/>
        </p:nvSpPr>
        <p:spPr>
          <a:xfrm>
            <a:off x="7178335" y="6055683"/>
            <a:ext cx="3818088" cy="523054"/>
          </a:xfrm>
          <a:prstGeom prst="rect">
            <a:avLst/>
          </a:prstGeom>
        </p:spPr>
        <p:txBody>
          <a:bodyPr wrap="none" lIns="91404" tIns="45701" rIns="91404" bIns="45701">
            <a:spAutoFit/>
          </a:bodyPr>
          <a:lstStyle/>
          <a:p>
            <a:r>
              <a:rPr lang="en-US" sz="2799" b="1" dirty="0">
                <a:solidFill>
                  <a:schemeClr val="accent2"/>
                </a:solidFill>
              </a:rPr>
              <a:t>Azure Storage </a:t>
            </a:r>
            <a:r>
              <a:rPr lang="en-US" sz="2799" b="1" dirty="0" smtClean="0">
                <a:solidFill>
                  <a:schemeClr val="accent2"/>
                </a:solidFill>
              </a:rPr>
              <a:t>(</a:t>
            </a:r>
            <a:r>
              <a:rPr lang="en-US" sz="2799" b="1" dirty="0">
                <a:solidFill>
                  <a:schemeClr val="accent2"/>
                </a:solidFill>
              </a:rPr>
              <a:t>ASV) </a:t>
            </a:r>
          </a:p>
        </p:txBody>
      </p:sp>
      <p:sp>
        <p:nvSpPr>
          <p:cNvPr id="23" name="TextBox 22"/>
          <p:cNvSpPr txBox="1"/>
          <p:nvPr/>
        </p:nvSpPr>
        <p:spPr>
          <a:xfrm>
            <a:off x="3236983" y="4842387"/>
            <a:ext cx="558093" cy="584609"/>
          </a:xfrm>
          <a:prstGeom prst="rect">
            <a:avLst/>
          </a:prstGeom>
          <a:noFill/>
        </p:spPr>
        <p:txBody>
          <a:bodyPr wrap="none" lIns="91404" tIns="45701" rIns="91404" bIns="45701" rtlCol="0">
            <a:spAutoFit/>
          </a:bodyPr>
          <a:lstStyle/>
          <a:p>
            <a:r>
              <a:rPr lang="en-US" sz="3199" b="1" dirty="0">
                <a:solidFill>
                  <a:srgbClr val="FF0000"/>
                </a:solidFill>
              </a:rPr>
              <a:t>…</a:t>
            </a:r>
          </a:p>
        </p:txBody>
      </p:sp>
      <p:sp>
        <p:nvSpPr>
          <p:cNvPr id="24" name="Rectangle 23"/>
          <p:cNvSpPr/>
          <p:nvPr/>
        </p:nvSpPr>
        <p:spPr>
          <a:xfrm>
            <a:off x="6665761" y="1941533"/>
            <a:ext cx="5484971" cy="584609"/>
          </a:xfrm>
          <a:prstGeom prst="rect">
            <a:avLst/>
          </a:prstGeom>
        </p:spPr>
        <p:txBody>
          <a:bodyPr wrap="square" lIns="91404" tIns="45701" rIns="91404" bIns="45701">
            <a:spAutoFit/>
          </a:bodyPr>
          <a:lstStyle/>
          <a:p>
            <a:pPr algn="ctr"/>
            <a:r>
              <a:rPr lang="en-US" sz="3199" dirty="0" smtClean="0">
                <a:solidFill>
                  <a:schemeClr val="tx2"/>
                </a:solidFill>
              </a:rPr>
              <a:t>Azure </a:t>
            </a:r>
            <a:r>
              <a:rPr lang="en-US" sz="3199" dirty="0">
                <a:solidFill>
                  <a:schemeClr val="tx2"/>
                </a:solidFill>
              </a:rPr>
              <a:t>Blob Storage</a:t>
            </a:r>
          </a:p>
        </p:txBody>
      </p:sp>
      <p:cxnSp>
        <p:nvCxnSpPr>
          <p:cNvPr id="3" name="Straight Arrow Connector 2"/>
          <p:cNvCxnSpPr>
            <a:stCxn id="9" idx="3"/>
          </p:cNvCxnSpPr>
          <p:nvPr/>
        </p:nvCxnSpPr>
        <p:spPr>
          <a:xfrm flipH="1">
            <a:off x="1598437" y="3585756"/>
            <a:ext cx="843603"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1" idx="0"/>
          </p:cNvCxnSpPr>
          <p:nvPr/>
        </p:nvCxnSpPr>
        <p:spPr>
          <a:xfrm>
            <a:off x="4489006" y="3585756"/>
            <a:ext cx="661034" cy="6621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95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8" grpId="0" animBg="1"/>
      <p:bldP spid="29" grpId="0" animBg="1"/>
      <p:bldP spid="30" grpId="0" animBg="1"/>
      <p:bldP spid="26" grpId="0" animBg="1"/>
      <p:bldP spid="25" grpId="0" animBg="1"/>
      <p:bldP spid="9" grpId="0" animBg="1"/>
      <p:bldP spid="10" grpId="0" animBg="1"/>
      <p:bldP spid="11" grpId="0" animBg="1"/>
      <p:bldP spid="8" grpId="0" animBg="1"/>
      <p:bldP spid="13" grpId="0" animBg="1"/>
      <p:bldP spid="14" grpId="0" animBg="1"/>
      <p:bldP spid="19"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 few Demos</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16488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1447800"/>
            <a:ext cx="6923799" cy="1523494"/>
          </a:xfrm>
        </p:spPr>
        <p:txBody>
          <a:bodyPr/>
          <a:lstStyle/>
          <a:p>
            <a:r>
              <a:rPr lang="en-US" dirty="0" smtClean="0"/>
              <a:t>Demo:</a:t>
            </a:r>
            <a:br>
              <a:rPr lang="en-US" dirty="0" smtClean="0"/>
            </a:br>
            <a:r>
              <a:rPr lang="en-US" dirty="0" smtClean="0"/>
              <a:t>Weather Forecast as a Service</a:t>
            </a:r>
            <a:endParaRPr lang="en-US" dirty="0"/>
          </a:p>
        </p:txBody>
      </p:sp>
      <p:sp>
        <p:nvSpPr>
          <p:cNvPr id="6" name="Subtitle 5"/>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522652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 y="31848"/>
            <a:ext cx="12182337" cy="7899678"/>
          </a:xfrm>
          <a:prstGeom prst="rect">
            <a:avLst/>
          </a:prstGeom>
        </p:spPr>
      </p:pic>
      <p:sp>
        <p:nvSpPr>
          <p:cNvPr id="2" name="Title 1"/>
          <p:cNvSpPr>
            <a:spLocks noGrp="1"/>
          </p:cNvSpPr>
          <p:nvPr>
            <p:ph type="ctrTitle" idx="4294967295"/>
          </p:nvPr>
        </p:nvSpPr>
        <p:spPr>
          <a:xfrm>
            <a:off x="0" y="1431925"/>
            <a:ext cx="8372475" cy="1358900"/>
          </a:xfrm>
          <a:solidFill>
            <a:srgbClr val="0D0D0D">
              <a:alpha val="34902"/>
            </a:srgbClr>
          </a:solidFill>
        </p:spPr>
        <p:txBody>
          <a:bodyPr vert="horz" wrap="square" lIns="91379" tIns="91379" rIns="91379" bIns="45690" rtlCol="0" anchor="ctr">
            <a:noAutofit/>
          </a:bodyPr>
          <a:lstStyle/>
          <a:p>
            <a:r>
              <a:rPr lang="en-US" sz="4997" b="1" dirty="0">
                <a:solidFill>
                  <a:schemeClr val="bg1"/>
                </a:solidFill>
              </a:rPr>
              <a:t>Weather Forecast </a:t>
            </a:r>
            <a:r>
              <a:rPr lang="en-US" sz="4997" b="1" dirty="0" smtClean="0">
                <a:solidFill>
                  <a:schemeClr val="bg1"/>
                </a:solidFill>
              </a:rPr>
              <a:t/>
            </a:r>
            <a:br>
              <a:rPr lang="en-US" sz="4997" b="1" dirty="0" smtClean="0">
                <a:solidFill>
                  <a:schemeClr val="bg1"/>
                </a:solidFill>
              </a:rPr>
            </a:br>
            <a:r>
              <a:rPr lang="en-US" sz="4997" b="1" dirty="0" smtClean="0">
                <a:solidFill>
                  <a:schemeClr val="bg1"/>
                </a:solidFill>
              </a:rPr>
              <a:t>Computation  </a:t>
            </a:r>
            <a:r>
              <a:rPr lang="en-US" sz="4997" b="1" dirty="0">
                <a:solidFill>
                  <a:schemeClr val="bg1"/>
                </a:solidFill>
              </a:rPr>
              <a:t>as a Service</a:t>
            </a:r>
            <a:r>
              <a:rPr lang="en-US" sz="4997" dirty="0">
                <a:gradFill>
                  <a:gsLst>
                    <a:gs pos="0">
                      <a:schemeClr val="bg1"/>
                    </a:gs>
                    <a:gs pos="100000">
                      <a:schemeClr val="bg1"/>
                    </a:gs>
                  </a:gsLst>
                  <a:lin ang="5400000" scaled="0"/>
                </a:gradFill>
              </a:rPr>
              <a:t/>
            </a:r>
            <a:br>
              <a:rPr lang="en-US" sz="4997" dirty="0">
                <a:gradFill>
                  <a:gsLst>
                    <a:gs pos="0">
                      <a:schemeClr val="bg1"/>
                    </a:gs>
                    <a:gs pos="100000">
                      <a:schemeClr val="bg1"/>
                    </a:gs>
                  </a:gsLst>
                  <a:lin ang="5400000" scaled="0"/>
                </a:gradFill>
              </a:rPr>
            </a:br>
            <a:endParaRPr lang="en-US" sz="4997" dirty="0">
              <a:solidFill>
                <a:schemeClr val="bg1"/>
              </a:solidFill>
            </a:endParaRPr>
          </a:p>
        </p:txBody>
      </p:sp>
      <p:grpSp>
        <p:nvGrpSpPr>
          <p:cNvPr id="3" name="Group 2"/>
          <p:cNvGrpSpPr/>
          <p:nvPr/>
        </p:nvGrpSpPr>
        <p:grpSpPr>
          <a:xfrm>
            <a:off x="4037" y="2868889"/>
            <a:ext cx="12180751" cy="4088373"/>
            <a:chOff x="-1" y="2766916"/>
            <a:chExt cx="12188826" cy="4091084"/>
          </a:xfrm>
        </p:grpSpPr>
        <p:sp>
          <p:nvSpPr>
            <p:cNvPr id="16" name="Rectangle 1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6" name="TextBox 5"/>
            <p:cNvSpPr txBox="1"/>
            <p:nvPr/>
          </p:nvSpPr>
          <p:spPr>
            <a:xfrm>
              <a:off x="701392" y="2766916"/>
              <a:ext cx="6012872" cy="830778"/>
            </a:xfrm>
            <a:prstGeom prst="rect">
              <a:avLst/>
            </a:prstGeom>
            <a:noFill/>
          </p:spPr>
          <p:txBody>
            <a:bodyPr wrap="square" lIns="0" tIns="0" rIns="0" bIns="0" rtlCol="0">
              <a:spAutoFit/>
            </a:bodyPr>
            <a:lstStyle/>
            <a:p>
              <a:r>
                <a:rPr lang="en-US" sz="5395" spc="-70" dirty="0">
                  <a:gradFill>
                    <a:gsLst>
                      <a:gs pos="0">
                        <a:srgbClr val="FFFFFF"/>
                      </a:gs>
                      <a:gs pos="100000">
                        <a:srgbClr val="FFFFFF"/>
                      </a:gs>
                    </a:gsLst>
                    <a:lin ang="5400000" scaled="0"/>
                  </a:gradFill>
                  <a:latin typeface="Segoe UI Light"/>
                </a:rPr>
                <a:t>Benefits</a:t>
              </a:r>
            </a:p>
          </p:txBody>
        </p:sp>
        <p:sp>
          <p:nvSpPr>
            <p:cNvPr id="10" name="Rectangle 9"/>
            <p:cNvSpPr/>
            <p:nvPr/>
          </p:nvSpPr>
          <p:spPr bwMode="auto">
            <a:xfrm>
              <a:off x="701392" y="3614292"/>
              <a:ext cx="3531233" cy="290151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Overview</a:t>
              </a:r>
              <a:endParaRPr lang="en-US" sz="2198" dirty="0">
                <a:solidFill>
                  <a:schemeClr val="accent2"/>
                </a:solidFill>
              </a:endParaRP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Acutal National Weather service modeling Code containing 15 groups of complex Tools</a:t>
              </a:r>
            </a:p>
            <a:p>
              <a:pPr marL="285551" indent="-285551" defTabSz="913463" fontAlgn="base">
                <a:lnSpc>
                  <a:spcPts val="2098"/>
                </a:lnSpc>
                <a:spcBef>
                  <a:spcPct val="0"/>
                </a:spcBef>
                <a:spcAft>
                  <a:spcPct val="0"/>
                </a:spcAft>
                <a:buFont typeface="Arial" pitchFamily="34" charset="0"/>
                <a:buChar char="•"/>
              </a:pPr>
              <a:r>
                <a:rPr lang="pt-BR" sz="1798" dirty="0">
                  <a:gradFill>
                    <a:gsLst>
                      <a:gs pos="0">
                        <a:srgbClr val="FFFFFF"/>
                      </a:gs>
                      <a:gs pos="100000">
                        <a:srgbClr val="FFFFFF"/>
                      </a:gs>
                    </a:gsLst>
                    <a:lin ang="5400000" scaled="0"/>
                  </a:gradFill>
                </a:rPr>
                <a:t>Utilizes a Platform as a Service (PaaS)</a:t>
              </a:r>
              <a:endParaRPr lang="en-US" sz="1798" dirty="0">
                <a:gradFill>
                  <a:gsLst>
                    <a:gs pos="0">
                      <a:srgbClr val="FFFFFF"/>
                    </a:gs>
                    <a:gs pos="100000">
                      <a:srgbClr val="FFFFFF"/>
                    </a:gs>
                  </a:gsLst>
                  <a:lin ang="5400000" scaled="0"/>
                </a:gradFill>
              </a:endParaRP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Initialization Data from NOAA</a:t>
              </a:r>
            </a:p>
            <a:p>
              <a:pPr marL="285551" indent="-285551" defTabSz="913463" fontAlgn="base">
                <a:lnSpc>
                  <a:spcPts val="2098"/>
                </a:lnSpc>
                <a:spcBef>
                  <a:spcPct val="0"/>
                </a:spcBef>
                <a:spcAft>
                  <a:spcPct val="0"/>
                </a:spcAft>
                <a:buFont typeface="Arial" pitchFamily="34" charset="0"/>
                <a:buChar char="•"/>
              </a:pPr>
              <a:r>
                <a:rPr lang="en-US" sz="1798" dirty="0">
                  <a:gradFill>
                    <a:gsLst>
                      <a:gs pos="0">
                        <a:srgbClr val="FFFFFF"/>
                      </a:gs>
                      <a:gs pos="100000">
                        <a:srgbClr val="FFFFFF"/>
                      </a:gs>
                    </a:gsLst>
                    <a:lin ang="5400000" scaled="0"/>
                  </a:gradFill>
                </a:rPr>
                <a:t>Uses Bing Maps for visualization</a:t>
              </a:r>
            </a:p>
          </p:txBody>
        </p:sp>
        <p:sp>
          <p:nvSpPr>
            <p:cNvPr id="20" name="Rectangle 19"/>
            <p:cNvSpPr/>
            <p:nvPr/>
          </p:nvSpPr>
          <p:spPr bwMode="auto">
            <a:xfrm>
              <a:off x="4376045" y="3614292"/>
              <a:ext cx="3579038"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398" dirty="0">
                  <a:gradFill>
                    <a:gsLst>
                      <a:gs pos="0">
                        <a:srgbClr val="FFFFFF"/>
                      </a:gs>
                      <a:gs pos="100000">
                        <a:srgbClr val="FFFFFF"/>
                      </a:gs>
                    </a:gsLst>
                    <a:lin ang="5400000" scaled="0"/>
                  </a:gradFill>
                </a:rPr>
                <a:t>Detailed Forecast</a:t>
              </a:r>
              <a:endParaRPr lang="en-US" sz="1998" dirty="0">
                <a:gradFill>
                  <a:gsLst>
                    <a:gs pos="0">
                      <a:srgbClr val="FFFFFF"/>
                    </a:gs>
                    <a:gs pos="100000">
                      <a:srgbClr val="FFFFFF"/>
                    </a:gs>
                  </a:gsLst>
                  <a:lin ang="5400000" scaled="0"/>
                </a:gradFill>
              </a:endParaRPr>
            </a:p>
            <a:p>
              <a:pPr marL="285551" indent="-285551">
                <a:buFont typeface="Arial" pitchFamily="34" charset="0"/>
                <a:buChar char="•"/>
              </a:pPr>
              <a:r>
                <a:rPr lang="en-US" sz="1798" dirty="0">
                  <a:gradFill>
                    <a:gsLst>
                      <a:gs pos="0">
                        <a:srgbClr val="FFFFFF"/>
                      </a:gs>
                      <a:gs pos="100000">
                        <a:srgbClr val="FFFFFF"/>
                      </a:gs>
                    </a:gsLst>
                    <a:lin ang="5400000" scaled="0"/>
                  </a:gradFill>
                </a:rPr>
                <a:t>Anyone will have the capability </a:t>
              </a:r>
              <a:r>
                <a:rPr lang="en-US" sz="1798" dirty="0" smtClean="0">
                  <a:gradFill>
                    <a:gsLst>
                      <a:gs pos="0">
                        <a:srgbClr val="FFFFFF"/>
                      </a:gs>
                      <a:gs pos="100000">
                        <a:srgbClr val="FFFFFF"/>
                      </a:gs>
                    </a:gsLst>
                    <a:lin ang="5400000" scaled="0"/>
                  </a:gradFill>
                </a:rPr>
                <a:t>run a forecast</a:t>
              </a:r>
              <a:endParaRPr lang="en-US" sz="1798" dirty="0">
                <a:gradFill>
                  <a:gsLst>
                    <a:gs pos="0">
                      <a:srgbClr val="FFFFFF"/>
                    </a:gs>
                    <a:gs pos="100000">
                      <a:srgbClr val="FFFFFF"/>
                    </a:gs>
                  </a:gsLst>
                  <a:lin ang="5400000" scaled="0"/>
                </a:gradFill>
              </a:endParaRPr>
            </a:p>
            <a:p>
              <a:pPr marL="285551" indent="-285551">
                <a:buFont typeface="Arial" pitchFamily="34" charset="0"/>
                <a:buChar char="•"/>
              </a:pPr>
              <a:r>
                <a:rPr lang="en-US" sz="1798" dirty="0">
                  <a:gradFill>
                    <a:gsLst>
                      <a:gs pos="0">
                        <a:srgbClr val="FFFFFF"/>
                      </a:gs>
                      <a:gs pos="100000">
                        <a:srgbClr val="FFFFFF"/>
                      </a:gs>
                    </a:gsLst>
                    <a:lin ang="5400000" scaled="0"/>
                  </a:gradFill>
                </a:rPr>
                <a:t>The easiest &amp; affordable way to deploy an HPC Cluster</a:t>
              </a:r>
            </a:p>
            <a:p>
              <a:pPr marL="285551" indent="-285551">
                <a:buFont typeface="Arial" pitchFamily="34" charset="0"/>
                <a:buChar char="•"/>
              </a:pPr>
              <a:r>
                <a:rPr lang="en-US" sz="1798" dirty="0">
                  <a:gradFill>
                    <a:gsLst>
                      <a:gs pos="0">
                        <a:srgbClr val="FFFFFF"/>
                      </a:gs>
                      <a:gs pos="100000">
                        <a:srgbClr val="FFFFFF"/>
                      </a:gs>
                    </a:gsLst>
                    <a:lin ang="5400000" scaled="0"/>
                  </a:gradFill>
                </a:rPr>
                <a:t>Conveniently Sharing simulation Data in the cloud</a:t>
              </a:r>
            </a:p>
          </p:txBody>
        </p:sp>
        <p:sp>
          <p:nvSpPr>
            <p:cNvPr id="21" name="Rectangle 20"/>
            <p:cNvSpPr/>
            <p:nvPr/>
          </p:nvSpPr>
          <p:spPr bwMode="auto">
            <a:xfrm>
              <a:off x="8112179" y="3614292"/>
              <a:ext cx="3467727" cy="29015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8793" tIns="82242" rIns="91375" bIns="45688" numCol="1" rtlCol="0" anchor="t" anchorCtr="0" compatLnSpc="1">
              <a:prstTxWarp prst="textNoShape">
                <a:avLst/>
              </a:prstTxWarp>
            </a:bodyPr>
            <a:lstStyle/>
            <a:p>
              <a:pPr defTabSz="913463" fontAlgn="base">
                <a:spcBef>
                  <a:spcPct val="0"/>
                </a:spcBef>
                <a:spcAft>
                  <a:spcPts val="600"/>
                </a:spcAft>
              </a:pPr>
              <a:r>
                <a:rPr lang="en-US" sz="2198" dirty="0">
                  <a:gradFill>
                    <a:gsLst>
                      <a:gs pos="0">
                        <a:srgbClr val="FFFFFF"/>
                      </a:gs>
                      <a:gs pos="100000">
                        <a:srgbClr val="FFFFFF"/>
                      </a:gs>
                    </a:gsLst>
                    <a:lin ang="5400000" scaled="0"/>
                  </a:gradFill>
                </a:rPr>
                <a:t>Details:</a:t>
              </a:r>
            </a:p>
            <a:p>
              <a:pPr marL="336076" indent="-336076" defTabSz="913463" fontAlgn="base">
                <a:spcBef>
                  <a:spcPct val="0"/>
                </a:spcBef>
                <a:spcAft>
                  <a:spcPts val="600"/>
                </a:spcAft>
                <a:buFont typeface="Arial" panose="020B0604020202020204" pitchFamily="34" charset="0"/>
                <a:buChar char="•"/>
              </a:pPr>
              <a:r>
                <a:rPr lang="en-US" sz="2198" dirty="0">
                  <a:gradFill>
                    <a:gsLst>
                      <a:gs pos="0">
                        <a:srgbClr val="FFFFFF"/>
                      </a:gs>
                      <a:gs pos="100000">
                        <a:srgbClr val="FFFFFF"/>
                      </a:gs>
                    </a:gsLst>
                    <a:lin ang="5400000" scaled="0"/>
                  </a:gradFill>
                </a:rPr>
                <a:t>1500 simulations ran over 1 year</a:t>
              </a:r>
            </a:p>
            <a:p>
              <a:pPr marL="285551" indent="-285551">
                <a:buFont typeface="Arial" pitchFamily="34" charset="0"/>
                <a:buChar char="•"/>
              </a:pPr>
              <a:r>
                <a:rPr lang="en-US" sz="1798" dirty="0">
                  <a:gradFill>
                    <a:gsLst>
                      <a:gs pos="0">
                        <a:srgbClr val="FFFFFF"/>
                      </a:gs>
                      <a:gs pos="100000">
                        <a:srgbClr val="FFFFFF"/>
                      </a:gs>
                    </a:gsLst>
                    <a:lin ang="5400000" scaled="0"/>
                  </a:gradFill>
                </a:rPr>
                <a:t>1 city 180km x 180km  takes 7 hours on 1 Extra-large instance for a 3 day forecast</a:t>
              </a:r>
            </a:p>
            <a:p>
              <a:pPr marL="285551" indent="-285551">
                <a:buFont typeface="Arial" pitchFamily="34" charset="0"/>
                <a:buChar char="•"/>
              </a:pPr>
              <a:r>
                <a:rPr lang="en-US" sz="1798" dirty="0">
                  <a:gradFill>
                    <a:gsLst>
                      <a:gs pos="0">
                        <a:srgbClr val="FFFFFF"/>
                      </a:gs>
                      <a:gs pos="100000">
                        <a:srgbClr val="FFFFFF"/>
                      </a:gs>
                    </a:gsLst>
                    <a:lin ang="5400000" scaled="0"/>
                  </a:gradFill>
                </a:rPr>
                <a:t>100 cities on 100 Extra-large instance still takes 7 hours</a:t>
              </a:r>
            </a:p>
            <a:p>
              <a:pPr marL="285551" indent="-285551">
                <a:buFont typeface="Arial" pitchFamily="34" charset="0"/>
                <a:buChar char="•"/>
              </a:pPr>
              <a:r>
                <a:rPr lang="en-US" sz="1798" dirty="0">
                  <a:gradFill>
                    <a:gsLst>
                      <a:gs pos="0">
                        <a:srgbClr val="FFFFFF"/>
                      </a:gs>
                      <a:gs pos="100000">
                        <a:srgbClr val="FFFFFF"/>
                      </a:gs>
                    </a:gsLst>
                    <a:lin ang="5400000" scaled="0"/>
                  </a:gradFill>
                  <a:hlinkClick r:id="rId4"/>
                </a:rPr>
                <a:t>http://aka.ms/oljnt2</a:t>
              </a:r>
              <a:r>
                <a:rPr lang="en-US" sz="1798" dirty="0">
                  <a:gradFill>
                    <a:gsLst>
                      <a:gs pos="0">
                        <a:srgbClr val="FFFFFF"/>
                      </a:gs>
                      <a:gs pos="100000">
                        <a:srgbClr val="FFFFFF"/>
                      </a:gs>
                    </a:gsLst>
                    <a:lin ang="5400000" scaled="0"/>
                  </a:gradFill>
                </a:rPr>
                <a:t> </a:t>
              </a:r>
            </a:p>
            <a:p>
              <a:pPr marL="285551" indent="-285551">
                <a:buFont typeface="Arial" pitchFamily="34" charset="0"/>
                <a:buChar char="•"/>
              </a:pPr>
              <a:endParaRPr lang="en-US" sz="1798" dirty="0">
                <a:gradFill>
                  <a:gsLst>
                    <a:gs pos="0">
                      <a:srgbClr val="FFFFFF"/>
                    </a:gs>
                    <a:gs pos="100000">
                      <a:srgbClr val="FFFFFF"/>
                    </a:gs>
                  </a:gsLst>
                  <a:lin ang="5400000" scaled="0"/>
                </a:gradFill>
              </a:endParaRPr>
            </a:p>
          </p:txBody>
        </p:sp>
      </p:grpSp>
      <p:sp>
        <p:nvSpPr>
          <p:cNvPr id="4" name="TextBox 3"/>
          <p:cNvSpPr txBox="1"/>
          <p:nvPr/>
        </p:nvSpPr>
        <p:spPr>
          <a:xfrm>
            <a:off x="7359762" y="256024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5"/>
              </a:rPr>
              <a:t>http://weatherservice.cloudapp.net</a:t>
            </a:r>
            <a:endParaRPr lang="en-US" sz="1798" dirty="0">
              <a:solidFill>
                <a:schemeClr val="bg2"/>
              </a:solidFill>
            </a:endParaRPr>
          </a:p>
        </p:txBody>
      </p:sp>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r="30484" b="-3934"/>
          <a:stretch/>
        </p:blipFill>
        <p:spPr bwMode="auto">
          <a:xfrm>
            <a:off x="7051720" y="1246483"/>
            <a:ext cx="4608530" cy="6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577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Text Placeholder 8"/>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3"/>
          <a:stretch>
            <a:fillRect/>
          </a:stretch>
        </p:blipFill>
        <p:spPr>
          <a:xfrm>
            <a:off x="-115042" y="-149314"/>
            <a:ext cx="12301417" cy="8047338"/>
          </a:xfrm>
          <a:prstGeom prst="rect">
            <a:avLst/>
          </a:prstGeom>
        </p:spPr>
      </p:pic>
      <p:grpSp>
        <p:nvGrpSpPr>
          <p:cNvPr id="5" name="Group 4"/>
          <p:cNvGrpSpPr/>
          <p:nvPr/>
        </p:nvGrpSpPr>
        <p:grpSpPr>
          <a:xfrm>
            <a:off x="4037" y="3001978"/>
            <a:ext cx="12180751" cy="3802986"/>
            <a:chOff x="-1" y="3052493"/>
            <a:chExt cx="12188826" cy="3805507"/>
          </a:xfrm>
        </p:grpSpPr>
        <p:sp>
          <p:nvSpPr>
            <p:cNvPr id="6" name="Rectangle 5"/>
            <p:cNvSpPr/>
            <p:nvPr/>
          </p:nvSpPr>
          <p:spPr bwMode="auto">
            <a:xfrm>
              <a:off x="-1" y="3052493"/>
              <a:ext cx="12188826" cy="3805507"/>
            </a:xfrm>
            <a:prstGeom prst="rect">
              <a:avLst/>
            </a:prstGeom>
            <a:solidFill>
              <a:srgbClr val="000000">
                <a:alpha val="5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5" tIns="45688" rIns="91375" bIns="45688" numCol="1" rtlCol="0" anchor="ctr" anchorCtr="0" compatLnSpc="1">
              <a:prstTxWarp prst="textNoShape">
                <a:avLst/>
              </a:prstTxWarp>
            </a:bodyPr>
            <a:lstStyle/>
            <a:p>
              <a:pPr algn="ctr" defTabSz="913463" fontAlgn="base">
                <a:spcBef>
                  <a:spcPct val="0"/>
                </a:spcBef>
                <a:spcAft>
                  <a:spcPct val="0"/>
                </a:spcAft>
              </a:pPr>
              <a:endParaRPr lang="en-US" sz="1998" dirty="0">
                <a:gradFill>
                  <a:gsLst>
                    <a:gs pos="0">
                      <a:srgbClr val="FFFFFF"/>
                    </a:gs>
                    <a:gs pos="100000">
                      <a:srgbClr val="FFFFFF"/>
                    </a:gs>
                  </a:gsLst>
                  <a:lin ang="5400000" scaled="0"/>
                </a:gradFill>
              </a:endParaRPr>
            </a:p>
          </p:txBody>
        </p:sp>
        <p:sp>
          <p:nvSpPr>
            <p:cNvPr id="7" name="TextBox 6"/>
            <p:cNvSpPr txBox="1"/>
            <p:nvPr/>
          </p:nvSpPr>
          <p:spPr>
            <a:xfrm>
              <a:off x="363634" y="3234262"/>
              <a:ext cx="6012872" cy="830777"/>
            </a:xfrm>
            <a:prstGeom prst="rect">
              <a:avLst/>
            </a:prstGeom>
            <a:noFill/>
          </p:spPr>
          <p:txBody>
            <a:bodyPr wrap="square" lIns="0" tIns="0" rIns="0" bIns="0" rtlCol="0">
              <a:spAutoFit/>
            </a:bodyPr>
            <a:lstStyle/>
            <a:p>
              <a:endParaRPr lang="en-US" sz="5395" spc="-70" dirty="0">
                <a:gradFill>
                  <a:gsLst>
                    <a:gs pos="0">
                      <a:srgbClr val="FFFFFF"/>
                    </a:gs>
                    <a:gs pos="100000">
                      <a:srgbClr val="FFFFFF"/>
                    </a:gs>
                  </a:gsLst>
                  <a:lin ang="5400000" scaled="0"/>
                </a:gradFill>
                <a:latin typeface="Segoe UI Light"/>
              </a:endParaRPr>
            </a:p>
          </p:txBody>
        </p:sp>
      </p:gr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5676"/>
          <a:stretch/>
        </p:blipFill>
        <p:spPr>
          <a:xfrm>
            <a:off x="401422" y="3654663"/>
            <a:ext cx="3848626" cy="238401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1907" y="3670042"/>
            <a:ext cx="3078368" cy="2388068"/>
          </a:xfrm>
          <a:prstGeom prst="rect">
            <a:avLst/>
          </a:prstGeom>
        </p:spPr>
      </p:pic>
      <p:pic>
        <p:nvPicPr>
          <p:cNvPr id="13" name="Picture 12"/>
          <p:cNvPicPr>
            <a:picLocks noChangeAspect="1"/>
          </p:cNvPicPr>
          <p:nvPr/>
        </p:nvPicPr>
        <p:blipFill rotWithShape="1">
          <a:blip r:embed="rId6"/>
          <a:srcRect b="15317"/>
          <a:stretch/>
        </p:blipFill>
        <p:spPr>
          <a:xfrm>
            <a:off x="8125478" y="3693319"/>
            <a:ext cx="3573270" cy="2306696"/>
          </a:xfrm>
          <a:prstGeom prst="rect">
            <a:avLst/>
          </a:prstGeom>
        </p:spPr>
      </p:pic>
      <p:sp>
        <p:nvSpPr>
          <p:cNvPr id="14" name="TextBox 13"/>
          <p:cNvSpPr txBox="1"/>
          <p:nvPr/>
        </p:nvSpPr>
        <p:spPr>
          <a:xfrm>
            <a:off x="3755351" y="6418328"/>
            <a:ext cx="3814592" cy="374568"/>
          </a:xfrm>
          <a:prstGeom prst="rect">
            <a:avLst/>
          </a:prstGeom>
          <a:solidFill>
            <a:schemeClr val="accent1"/>
          </a:solidFill>
        </p:spPr>
        <p:txBody>
          <a:bodyPr wrap="square" rtlCol="0">
            <a:spAutoFit/>
          </a:bodyPr>
          <a:lstStyle/>
          <a:p>
            <a:pPr algn="ctr"/>
            <a:r>
              <a:rPr lang="en-US" sz="1798" dirty="0">
                <a:solidFill>
                  <a:schemeClr val="bg2"/>
                </a:solidFill>
                <a:hlinkClick r:id="rId7"/>
              </a:rPr>
              <a:t>http://weatherservice.cloudapp.net</a:t>
            </a:r>
            <a:endParaRPr lang="en-US" sz="1798" dirty="0">
              <a:solidFill>
                <a:schemeClr val="bg2"/>
              </a:solidFill>
            </a:endParaRPr>
          </a:p>
        </p:txBody>
      </p:sp>
    </p:spTree>
    <p:extLst>
      <p:ext uri="{BB962C8B-B14F-4D97-AF65-F5344CB8AC3E}">
        <p14:creationId xmlns:p14="http://schemas.microsoft.com/office/powerpoint/2010/main" val="398988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6256" y="1440756"/>
            <a:ext cx="10693401" cy="1378644"/>
          </a:xfrm>
        </p:spPr>
        <p:txBody>
          <a:bodyPr/>
          <a:lstStyle/>
          <a:p>
            <a:r>
              <a:rPr lang="en-US" sz="6000" dirty="0" smtClean="0"/>
              <a:t>What is Cloud Computing?</a:t>
            </a:r>
            <a:endParaRPr lang="en-US" sz="6000" dirty="0"/>
          </a:p>
        </p:txBody>
      </p:sp>
      <p:pic>
        <p:nvPicPr>
          <p:cNvPr id="3" name="Picture 2" descr="cumulonimbus_frank_basinsk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12188825" cy="4038600"/>
          </a:xfrm>
          <a:prstGeom prst="rect">
            <a:avLst/>
          </a:prstGeom>
        </p:spPr>
      </p:pic>
    </p:spTree>
    <p:extLst>
      <p:ext uri="{BB962C8B-B14F-4D97-AF65-F5344CB8AC3E}">
        <p14:creationId xmlns:p14="http://schemas.microsoft.com/office/powerpoint/2010/main" val="147138599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23603" y="894"/>
          <a:ext cx="119062" cy="158709"/>
        </p:xfrm>
        <a:graphic>
          <a:graphicData uri="http://schemas.openxmlformats.org/presentationml/2006/ole">
            <mc:AlternateContent xmlns:mc="http://schemas.openxmlformats.org/markup-compatibility/2006">
              <mc:Choice xmlns:v="urn:schemas-microsoft-com:vml" Requires="v">
                <p:oleObj spid="_x0000_s104477"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23603" y="894"/>
                        <a:ext cx="119062"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623920" y="386219"/>
            <a:ext cx="7016309" cy="747702"/>
          </a:xfrm>
        </p:spPr>
        <p:txBody>
          <a:bodyPr/>
          <a:lstStyle/>
          <a:p>
            <a:r>
              <a:rPr lang="en-US" dirty="0" smtClean="0"/>
              <a:t>WRF Service Architecture</a:t>
            </a:r>
            <a:endParaRPr lang="en-US" dirty="0"/>
          </a:p>
        </p:txBody>
      </p:sp>
      <p:sp>
        <p:nvSpPr>
          <p:cNvPr id="5" name="Rectangle 4"/>
          <p:cNvSpPr/>
          <p:nvPr>
            <p:custDataLst>
              <p:tags r:id="rId4"/>
            </p:custDataLst>
          </p:nvPr>
        </p:nvSpPr>
        <p:spPr bwMode="auto">
          <a:xfrm>
            <a:off x="2008415" y="1527814"/>
            <a:ext cx="2236556" cy="3473815"/>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b="1" dirty="0">
                <a:ln>
                  <a:solidFill>
                    <a:schemeClr val="bg1">
                      <a:alpha val="0"/>
                    </a:schemeClr>
                  </a:solidFill>
                </a:ln>
                <a:solidFill>
                  <a:schemeClr val="bg1">
                    <a:alpha val="99000"/>
                  </a:schemeClr>
                </a:solidFill>
              </a:rPr>
              <a:t>Forecast Front End</a:t>
            </a:r>
          </a:p>
        </p:txBody>
      </p:sp>
      <p:sp>
        <p:nvSpPr>
          <p:cNvPr id="8" name="Rectangle 7"/>
          <p:cNvSpPr/>
          <p:nvPr>
            <p:custDataLst>
              <p:tags r:id="rId5"/>
            </p:custDataLst>
          </p:nvPr>
        </p:nvSpPr>
        <p:spPr bwMode="auto">
          <a:xfrm>
            <a:off x="5631238" y="1528633"/>
            <a:ext cx="1920240" cy="2285405"/>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alpha val="99000"/>
                  </a:schemeClr>
                </a:solidFill>
              </a:rPr>
              <a:t>Compute Worker</a:t>
            </a:r>
          </a:p>
        </p:txBody>
      </p:sp>
      <p:sp>
        <p:nvSpPr>
          <p:cNvPr id="9" name="Rectangle 8"/>
          <p:cNvSpPr/>
          <p:nvPr>
            <p:custDataLst>
              <p:tags r:id="rId6"/>
            </p:custDataLst>
          </p:nvPr>
        </p:nvSpPr>
        <p:spPr bwMode="auto">
          <a:xfrm>
            <a:off x="5631238" y="3925187"/>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0" name="Rectangle 9"/>
          <p:cNvSpPr/>
          <p:nvPr>
            <p:custDataLst>
              <p:tags r:id="rId7"/>
            </p:custDataLst>
          </p:nvPr>
        </p:nvSpPr>
        <p:spPr bwMode="auto">
          <a:xfrm>
            <a:off x="5631238" y="440556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1" name="Rectangle 10"/>
          <p:cNvSpPr/>
          <p:nvPr>
            <p:custDataLst>
              <p:tags r:id="rId8"/>
            </p:custDataLst>
          </p:nvPr>
        </p:nvSpPr>
        <p:spPr bwMode="auto">
          <a:xfrm>
            <a:off x="5631238" y="4885948"/>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2" name="Rectangle 11"/>
          <p:cNvSpPr/>
          <p:nvPr>
            <p:custDataLst>
              <p:tags r:id="rId9"/>
            </p:custDataLst>
          </p:nvPr>
        </p:nvSpPr>
        <p:spPr bwMode="auto">
          <a:xfrm>
            <a:off x="5631238" y="5366329"/>
            <a:ext cx="1920240" cy="369232"/>
          </a:xfrm>
          <a:prstGeom prst="rect">
            <a:avLst/>
          </a:prstGeom>
          <a:solidFill>
            <a:schemeClr val="accent2">
              <a:lumMod val="7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t" anchorCtr="0" compatLnSpc="1">
            <a:prstTxWarp prst="textNoShape">
              <a:avLst/>
            </a:prstTxWarp>
            <a:noAutofit/>
          </a:bodyPr>
          <a:lstStyle/>
          <a:p>
            <a:pPr defTabSz="822162" fontAlgn="base">
              <a:spcBef>
                <a:spcPct val="0"/>
              </a:spcBef>
              <a:spcAft>
                <a:spcPct val="0"/>
              </a:spcAft>
            </a:pPr>
            <a:r>
              <a:rPr lang="en-US" sz="1620" dirty="0">
                <a:ln>
                  <a:solidFill>
                    <a:schemeClr val="bg1">
                      <a:alpha val="0"/>
                    </a:schemeClr>
                  </a:solidFill>
                </a:ln>
                <a:solidFill>
                  <a:schemeClr val="bg1">
                    <a:alpha val="99000"/>
                  </a:schemeClr>
                </a:solidFill>
              </a:rPr>
              <a:t>Compute Worker</a:t>
            </a:r>
          </a:p>
        </p:txBody>
      </p:sp>
      <p:sp>
        <p:nvSpPr>
          <p:cNvPr id="14" name="Rectangle 13"/>
          <p:cNvSpPr/>
          <p:nvPr>
            <p:custDataLst>
              <p:tags r:id="rId10"/>
            </p:custDataLst>
          </p:nvPr>
        </p:nvSpPr>
        <p:spPr bwMode="auto">
          <a:xfrm>
            <a:off x="2916628" y="3925187"/>
            <a:ext cx="965819" cy="9105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b" anchorCtr="0" compatLnSpc="1">
            <a:prstTxWarp prst="textNoShape">
              <a:avLst/>
            </a:prstTxWarp>
            <a:noAutofit/>
          </a:bodyPr>
          <a:lstStyle/>
          <a:p>
            <a:pPr defTabSz="822162" fontAlgn="base">
              <a:spcBef>
                <a:spcPct val="0"/>
              </a:spcBef>
              <a:spcAft>
                <a:spcPct val="0"/>
              </a:spcAft>
            </a:pPr>
            <a:r>
              <a:rPr lang="en-US" sz="1400" dirty="0">
                <a:ln>
                  <a:solidFill>
                    <a:schemeClr val="bg1">
                      <a:alpha val="0"/>
                    </a:schemeClr>
                  </a:solidFill>
                </a:ln>
                <a:solidFill>
                  <a:schemeClr val="bg1"/>
                </a:solidFill>
              </a:rPr>
              <a:t>Windows Azure Scheduler</a:t>
            </a:r>
          </a:p>
        </p:txBody>
      </p:sp>
      <p:sp>
        <p:nvSpPr>
          <p:cNvPr id="16" name="Rectangle 15"/>
          <p:cNvSpPr/>
          <p:nvPr/>
        </p:nvSpPr>
        <p:spPr>
          <a:xfrm>
            <a:off x="2615970" y="5224423"/>
            <a:ext cx="2215094" cy="707446"/>
          </a:xfrm>
          <a:prstGeom prst="rect">
            <a:avLst/>
          </a:prstGeom>
        </p:spPr>
        <p:txBody>
          <a:bodyPr wrap="none">
            <a:spAutoFit/>
          </a:bodyPr>
          <a:lstStyle/>
          <a:p>
            <a:pPr defTabSz="822162" fontAlgn="base">
              <a:spcBef>
                <a:spcPct val="0"/>
              </a:spcBef>
              <a:spcAft>
                <a:spcPct val="0"/>
              </a:spcAft>
            </a:pPr>
            <a:r>
              <a:rPr lang="en-US" sz="1999" dirty="0">
                <a:ln>
                  <a:solidFill>
                    <a:schemeClr val="bg1">
                      <a:alpha val="0"/>
                    </a:schemeClr>
                  </a:solidFill>
                </a:ln>
                <a:latin typeface="+mj-lt"/>
              </a:rPr>
              <a:t>Consistent HPC</a:t>
            </a:r>
          </a:p>
          <a:p>
            <a:pPr defTabSz="822162" fontAlgn="base">
              <a:spcBef>
                <a:spcPct val="0"/>
              </a:spcBef>
              <a:spcAft>
                <a:spcPct val="0"/>
              </a:spcAft>
            </a:pPr>
            <a:r>
              <a:rPr lang="en-US" sz="1999" dirty="0">
                <a:ln>
                  <a:solidFill>
                    <a:schemeClr val="bg1">
                      <a:alpha val="0"/>
                    </a:schemeClr>
                  </a:solidFill>
                </a:ln>
                <a:latin typeface="+mj-lt"/>
              </a:rPr>
              <a:t>Job Scheduler API</a:t>
            </a:r>
          </a:p>
        </p:txBody>
      </p:sp>
      <p:sp>
        <p:nvSpPr>
          <p:cNvPr id="18" name="Rectangle 17"/>
          <p:cNvSpPr/>
          <p:nvPr>
            <p:custDataLst>
              <p:tags r:id="rId11"/>
            </p:custDataLst>
          </p:nvPr>
        </p:nvSpPr>
        <p:spPr bwMode="auto">
          <a:xfrm>
            <a:off x="5734108" y="2028248"/>
            <a:ext cx="1714499" cy="4570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defTabSz="822162" fontAlgn="base">
              <a:spcBef>
                <a:spcPct val="0"/>
              </a:spcBef>
              <a:spcAft>
                <a:spcPct val="0"/>
              </a:spcAft>
            </a:pPr>
            <a:r>
              <a:rPr lang="en-US" sz="2399" dirty="0">
                <a:ln>
                  <a:solidFill>
                    <a:schemeClr val="bg1">
                      <a:alpha val="0"/>
                    </a:schemeClr>
                  </a:solidFill>
                </a:ln>
                <a:solidFill>
                  <a:schemeClr val="bg1"/>
                </a:solidFill>
              </a:rPr>
              <a:t>Node Manager</a:t>
            </a:r>
          </a:p>
        </p:txBody>
      </p:sp>
      <p:sp>
        <p:nvSpPr>
          <p:cNvPr id="19" name="Rectangle 18"/>
          <p:cNvSpPr/>
          <p:nvPr>
            <p:custDataLst>
              <p:tags r:id="rId12"/>
            </p:custDataLst>
          </p:nvPr>
        </p:nvSpPr>
        <p:spPr bwMode="auto">
          <a:xfrm>
            <a:off x="5734108" y="2591981"/>
            <a:ext cx="1714499" cy="109699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71" tIns="41135" rIns="82271" bIns="41135" numCol="1" rtlCol="0" anchor="ctr" anchorCtr="0" compatLnSpc="1">
            <a:prstTxWarp prst="textNoShape">
              <a:avLst/>
            </a:prstTxWarp>
            <a:noAutofit/>
          </a:bodyPr>
          <a:lstStyle/>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HPC Weather</a:t>
            </a:r>
          </a:p>
          <a:p>
            <a:pPr algn="ctr" defTabSz="822162" fontAlgn="base">
              <a:spcBef>
                <a:spcPct val="0"/>
              </a:spcBef>
              <a:spcAft>
                <a:spcPct val="0"/>
              </a:spcAft>
            </a:pPr>
            <a:r>
              <a:rPr lang="en-US" sz="2399" dirty="0">
                <a:ln>
                  <a:solidFill>
                    <a:schemeClr val="bg1">
                      <a:alpha val="0"/>
                    </a:schemeClr>
                  </a:solidFill>
                </a:ln>
                <a:solidFill>
                  <a:srgbClr val="595959">
                    <a:alpha val="99000"/>
                  </a:srgbClr>
                </a:solidFill>
              </a:rPr>
              <a:t>Application</a:t>
            </a:r>
          </a:p>
        </p:txBody>
      </p:sp>
      <p:cxnSp>
        <p:nvCxnSpPr>
          <p:cNvPr id="24" name="Straight Arrow Connector 23"/>
          <p:cNvCxnSpPr>
            <a:stCxn id="14" idx="3"/>
            <a:endCxn id="8" idx="1"/>
          </p:cNvCxnSpPr>
          <p:nvPr/>
        </p:nvCxnSpPr>
        <p:spPr>
          <a:xfrm flipV="1">
            <a:off x="3882448" y="2671336"/>
            <a:ext cx="1748789" cy="170913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3"/>
            <a:endCxn id="9" idx="1"/>
          </p:cNvCxnSpPr>
          <p:nvPr/>
        </p:nvCxnSpPr>
        <p:spPr>
          <a:xfrm flipV="1">
            <a:off x="3882448" y="4109803"/>
            <a:ext cx="1748789" cy="270663"/>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0" idx="1"/>
          </p:cNvCxnSpPr>
          <p:nvPr/>
        </p:nvCxnSpPr>
        <p:spPr>
          <a:xfrm>
            <a:off x="3903757" y="4380467"/>
            <a:ext cx="1727480" cy="209718"/>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1" idx="1"/>
          </p:cNvCxnSpPr>
          <p:nvPr/>
        </p:nvCxnSpPr>
        <p:spPr>
          <a:xfrm>
            <a:off x="3882448" y="4380467"/>
            <a:ext cx="1748789" cy="690099"/>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4" idx="3"/>
            <a:endCxn id="12" idx="1"/>
          </p:cNvCxnSpPr>
          <p:nvPr/>
        </p:nvCxnSpPr>
        <p:spPr>
          <a:xfrm>
            <a:off x="3882448" y="4380466"/>
            <a:ext cx="1748789" cy="1170480"/>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323009" y="4273075"/>
            <a:ext cx="607232" cy="138926"/>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642648" y="2966934"/>
            <a:ext cx="54284" cy="65964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341662" y="2661199"/>
            <a:ext cx="683530" cy="0"/>
          </a:xfrm>
          <a:prstGeom prst="line">
            <a:avLst/>
          </a:prstGeom>
          <a:ln w="19050">
            <a:solidFill>
              <a:schemeClr val="bg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6945" y="1655654"/>
            <a:ext cx="588209" cy="1015681"/>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6" idx="1"/>
          </p:cNvCxnSpPr>
          <p:nvPr/>
        </p:nvCxnSpPr>
        <p:spPr>
          <a:xfrm rot="10800000">
            <a:off x="2309406" y="4405576"/>
            <a:ext cx="306565" cy="1172572"/>
          </a:xfrm>
          <a:prstGeom prst="bentConnector2">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1" descr="Description: cid:image001.png@01CC5606.C1A7BD9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26074" y="2088284"/>
            <a:ext cx="1751360" cy="109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rotWithShape="1">
          <a:blip r:embed="rId18" cstate="screen">
            <a:extLst>
              <a:ext uri="{28A0092B-C50C-407E-A947-70E740481C1C}">
                <a14:useLocalDpi xmlns:a14="http://schemas.microsoft.com/office/drawing/2010/main"/>
              </a:ext>
            </a:extLst>
          </a:blip>
          <a:srcRect b="12551"/>
          <a:stretch/>
        </p:blipFill>
        <p:spPr>
          <a:xfrm>
            <a:off x="1977730" y="3332054"/>
            <a:ext cx="925589" cy="1059245"/>
          </a:xfrm>
          <a:prstGeom prst="rect">
            <a:avLst/>
          </a:prstGeom>
        </p:spPr>
      </p:pic>
      <p:sp>
        <p:nvSpPr>
          <p:cNvPr id="37" name="TextBox 36"/>
          <p:cNvSpPr txBox="1"/>
          <p:nvPr/>
        </p:nvSpPr>
        <p:spPr>
          <a:xfrm>
            <a:off x="2077674" y="3374178"/>
            <a:ext cx="866693" cy="830781"/>
          </a:xfrm>
          <a:prstGeom prst="rect">
            <a:avLst/>
          </a:prstGeom>
          <a:noFill/>
        </p:spPr>
        <p:txBody>
          <a:bodyPr wrap="square" rtlCol="0">
            <a:spAutoFit/>
          </a:bodyPr>
          <a:lstStyle/>
          <a:p>
            <a:r>
              <a:rPr lang="en-US" sz="1600" dirty="0"/>
              <a:t>Azure Table storage</a:t>
            </a:r>
          </a:p>
        </p:txBody>
      </p:sp>
      <p:sp>
        <p:nvSpPr>
          <p:cNvPr id="49" name="Flowchart: Magnetic Disk 48"/>
          <p:cNvSpPr/>
          <p:nvPr/>
        </p:nvSpPr>
        <p:spPr>
          <a:xfrm>
            <a:off x="9488529" y="410736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1" name="Flowchart: Magnetic Disk 50"/>
          <p:cNvSpPr/>
          <p:nvPr/>
        </p:nvSpPr>
        <p:spPr>
          <a:xfrm>
            <a:off x="9488530" y="3227907"/>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2" name="Flowchart: Magnetic Disk 51"/>
          <p:cNvSpPr/>
          <p:nvPr/>
        </p:nvSpPr>
        <p:spPr>
          <a:xfrm>
            <a:off x="9488530" y="234845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3" name="Flowchart: Magnetic Disk 52"/>
          <p:cNvSpPr/>
          <p:nvPr/>
        </p:nvSpPr>
        <p:spPr>
          <a:xfrm>
            <a:off x="9107726" y="4259209"/>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4" name="Flowchart: Magnetic Disk 53"/>
          <p:cNvSpPr/>
          <p:nvPr/>
        </p:nvSpPr>
        <p:spPr>
          <a:xfrm>
            <a:off x="9107727" y="3379752"/>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endParaRPr lang="en-US" sz="3198" dirty="0"/>
          </a:p>
        </p:txBody>
      </p:sp>
      <p:sp>
        <p:nvSpPr>
          <p:cNvPr id="55" name="Flowchart: Magnetic Disk 54"/>
          <p:cNvSpPr/>
          <p:nvPr/>
        </p:nvSpPr>
        <p:spPr>
          <a:xfrm>
            <a:off x="9107727" y="250029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3198" dirty="0"/>
              <a:t>Front end</a:t>
            </a:r>
          </a:p>
        </p:txBody>
      </p:sp>
      <p:sp>
        <p:nvSpPr>
          <p:cNvPr id="56" name="Flowchart: Magnetic Disk 55"/>
          <p:cNvSpPr/>
          <p:nvPr/>
        </p:nvSpPr>
        <p:spPr>
          <a:xfrm>
            <a:off x="8726924" y="441200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Stream Layer</a:t>
            </a:r>
          </a:p>
        </p:txBody>
      </p:sp>
      <p:sp>
        <p:nvSpPr>
          <p:cNvPr id="57" name="Flowchart: Magnetic Disk 56"/>
          <p:cNvSpPr/>
          <p:nvPr/>
        </p:nvSpPr>
        <p:spPr>
          <a:xfrm>
            <a:off x="8726926" y="3532546"/>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399" dirty="0"/>
              <a:t>Partition Layer</a:t>
            </a:r>
          </a:p>
        </p:txBody>
      </p:sp>
      <p:sp>
        <p:nvSpPr>
          <p:cNvPr id="58" name="Flowchart: Magnetic Disk 57"/>
          <p:cNvSpPr/>
          <p:nvPr/>
        </p:nvSpPr>
        <p:spPr>
          <a:xfrm>
            <a:off x="8726924" y="2648211"/>
            <a:ext cx="1641804" cy="1427672"/>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0" tIns="45689" rIns="91380" bIns="45689" rtlCol="0" anchor="ctr"/>
          <a:lstStyle/>
          <a:p>
            <a:pPr algn="ctr"/>
            <a:r>
              <a:rPr lang="en-US" sz="2799" b="1" dirty="0">
                <a:solidFill>
                  <a:schemeClr val="accent6">
                    <a:lumMod val="60000"/>
                    <a:lumOff val="40000"/>
                  </a:schemeClr>
                </a:solidFill>
              </a:rPr>
              <a:t>Azure</a:t>
            </a:r>
          </a:p>
          <a:p>
            <a:pPr algn="ctr"/>
            <a:r>
              <a:rPr lang="en-US" sz="2799" b="1" dirty="0">
                <a:solidFill>
                  <a:schemeClr val="accent6">
                    <a:lumMod val="60000"/>
                    <a:lumOff val="40000"/>
                  </a:schemeClr>
                </a:solidFill>
              </a:rPr>
              <a:t>Storage </a:t>
            </a:r>
            <a:r>
              <a:rPr lang="en-US" sz="2999" dirty="0"/>
              <a:t>Front end</a:t>
            </a:r>
          </a:p>
          <a:p>
            <a:pPr algn="ctr"/>
            <a:endParaRPr lang="en-US" sz="2999" dirty="0"/>
          </a:p>
        </p:txBody>
      </p:sp>
      <p:cxnSp>
        <p:nvCxnSpPr>
          <p:cNvPr id="61" name="Straight Arrow Connector 60"/>
          <p:cNvCxnSpPr/>
          <p:nvPr/>
        </p:nvCxnSpPr>
        <p:spPr>
          <a:xfrm>
            <a:off x="7705239" y="4655580"/>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705238" y="5070564"/>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691502" y="5490579"/>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705238" y="4212638"/>
            <a:ext cx="934991" cy="15236"/>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Freeform 6"/>
          <p:cNvSpPr>
            <a:spLocks/>
          </p:cNvSpPr>
          <p:nvPr/>
        </p:nvSpPr>
        <p:spPr bwMode="auto">
          <a:xfrm>
            <a:off x="9338101" y="94688"/>
            <a:ext cx="2850724" cy="177233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endParaRPr lang="en-US" sz="2399" dirty="0">
              <a:ln>
                <a:solidFill>
                  <a:schemeClr val="bg1">
                    <a:alpha val="0"/>
                  </a:schemeClr>
                </a:solidFill>
              </a:ln>
              <a:solidFill>
                <a:srgbClr val="595959"/>
              </a:solidFill>
              <a:latin typeface="Segoe UI Light" pitchFamily="34" charset="0"/>
            </a:endParaRP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NOAA</a:t>
            </a:r>
          </a:p>
          <a:p>
            <a:pPr algn="ctr" defTabSz="913514"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Data Source</a:t>
            </a:r>
          </a:p>
        </p:txBody>
      </p:sp>
      <p:cxnSp>
        <p:nvCxnSpPr>
          <p:cNvPr id="66" name="Straight Arrow Connector 65"/>
          <p:cNvCxnSpPr/>
          <p:nvPr/>
        </p:nvCxnSpPr>
        <p:spPr>
          <a:xfrm flipH="1">
            <a:off x="7632310" y="1655654"/>
            <a:ext cx="1753350" cy="1343062"/>
          </a:xfrm>
          <a:prstGeom prst="straightConnector1">
            <a:avLst/>
          </a:prstGeom>
          <a:ln w="190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980856"/>
            <a:ext cx="1149284" cy="665044"/>
          </a:xfrm>
          <a:prstGeom prst="rect">
            <a:avLst/>
          </a:prstGeom>
        </p:spPr>
      </p:pic>
    </p:spTree>
    <p:extLst>
      <p:ext uri="{BB962C8B-B14F-4D97-AF65-F5344CB8AC3E}">
        <p14:creationId xmlns:p14="http://schemas.microsoft.com/office/powerpoint/2010/main" val="294608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1161" y="-160990"/>
            <a:ext cx="8246502" cy="7179980"/>
          </a:xfrm>
          <a:prstGeom prst="rect">
            <a:avLst/>
          </a:prstGeom>
        </p:spPr>
      </p:pic>
    </p:spTree>
    <p:extLst>
      <p:ext uri="{BB962C8B-B14F-4D97-AF65-F5344CB8AC3E}">
        <p14:creationId xmlns:p14="http://schemas.microsoft.com/office/powerpoint/2010/main" val="1116763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294967295"/>
          </p:nvPr>
        </p:nvSpPr>
        <p:spPr>
          <a:xfrm>
            <a:off x="1523603" y="3601993"/>
            <a:ext cx="9141619" cy="1655331"/>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1214873" y="893"/>
            <a:ext cx="9759079" cy="6832976"/>
          </a:xfrm>
          <a:prstGeom prst="rect">
            <a:avLst/>
          </a:prstGeom>
        </p:spPr>
      </p:pic>
    </p:spTree>
    <p:extLst>
      <p:ext uri="{BB962C8B-B14F-4D97-AF65-F5344CB8AC3E}">
        <p14:creationId xmlns:p14="http://schemas.microsoft.com/office/powerpoint/2010/main" val="1080753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198331" y="893"/>
            <a:ext cx="9899913" cy="6863282"/>
          </a:xfrm>
          <a:prstGeom prst="rect">
            <a:avLst/>
          </a:prstGeom>
        </p:spPr>
      </p:pic>
    </p:spTree>
    <p:extLst>
      <p:ext uri="{BB962C8B-B14F-4D97-AF65-F5344CB8AC3E}">
        <p14:creationId xmlns:p14="http://schemas.microsoft.com/office/powerpoint/2010/main" val="5599858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289513"/>
            <a:ext cx="12188825" cy="6568488"/>
          </a:xfrm>
          <a:prstGeom prst="rect">
            <a:avLst/>
          </a:prstGeom>
        </p:spPr>
      </p:pic>
    </p:spTree>
    <p:extLst>
      <p:ext uri="{BB962C8B-B14F-4D97-AF65-F5344CB8AC3E}">
        <p14:creationId xmlns:p14="http://schemas.microsoft.com/office/powerpoint/2010/main" val="12362932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1219013" y="893"/>
            <a:ext cx="9863194" cy="6862422"/>
          </a:xfrm>
          <a:prstGeom prst="rect">
            <a:avLst/>
          </a:prstGeom>
        </p:spPr>
      </p:pic>
    </p:spTree>
    <p:extLst>
      <p:ext uri="{BB962C8B-B14F-4D97-AF65-F5344CB8AC3E}">
        <p14:creationId xmlns:p14="http://schemas.microsoft.com/office/powerpoint/2010/main" val="42561254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46" y="365923"/>
            <a:ext cx="10871997" cy="1563677"/>
          </a:xfrm>
        </p:spPr>
        <p:txBody>
          <a:bodyPr/>
          <a:lstStyle/>
          <a:p>
            <a:r>
              <a:rPr lang="en-US" b="1" dirty="0" err="1" smtClean="0">
                <a:solidFill>
                  <a:schemeClr val="bg2">
                    <a:lumMod val="50000"/>
                  </a:schemeClr>
                </a:solidFill>
                <a:latin typeface="Segoe UI Light" panose="020B0502040204020203" pitchFamily="34" charset="0"/>
                <a:cs typeface="Segoe UI Light" panose="020B0502040204020203" pitchFamily="34" charset="0"/>
              </a:rPr>
              <a:t>HeatMap</a:t>
            </a:r>
            <a:r>
              <a:rPr lang="en-US" b="1" dirty="0" smtClean="0">
                <a:solidFill>
                  <a:schemeClr val="bg2">
                    <a:lumMod val="50000"/>
                  </a:schemeClr>
                </a:solidFill>
                <a:latin typeface="Segoe UI Light" panose="020B0502040204020203" pitchFamily="34" charset="0"/>
                <a:cs typeface="Segoe UI Light" panose="020B0502040204020203" pitchFamily="34" charset="0"/>
              </a:rPr>
              <a:t>: 5 Compute Nodes running at 100%</a:t>
            </a:r>
            <a:endParaRPr lang="en-US" b="1" dirty="0">
              <a:solidFill>
                <a:schemeClr val="bg2">
                  <a:lumMod val="50000"/>
                </a:schemeClr>
              </a:solidFill>
              <a:latin typeface="Segoe UI Light" panose="020B0502040204020203" pitchFamily="34" charset="0"/>
              <a:cs typeface="Segoe UI Light" panose="020B0502040204020203" pitchFamily="34" charset="0"/>
            </a:endParaRP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37981" y="1691140"/>
            <a:ext cx="10547129" cy="2749967"/>
          </a:xfrm>
          <a:prstGeom prst="rect">
            <a:avLst/>
          </a:prstGeom>
        </p:spPr>
      </p:pic>
    </p:spTree>
    <p:extLst>
      <p:ext uri="{BB962C8B-B14F-4D97-AF65-F5344CB8AC3E}">
        <p14:creationId xmlns:p14="http://schemas.microsoft.com/office/powerpoint/2010/main" val="39819029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 Scaling to 96 cores</a:t>
            </a:r>
            <a:endParaRPr lang="en-US" dirty="0"/>
          </a:p>
        </p:txBody>
      </p:sp>
      <p:sp>
        <p:nvSpPr>
          <p:cNvPr id="3" name="Text Placeholder 2"/>
          <p:cNvSpPr>
            <a:spLocks noGrp="1"/>
          </p:cNvSpPr>
          <p:nvPr>
            <p:ph type="body" sz="quarter" idx="11"/>
          </p:nvPr>
        </p:nvSpPr>
        <p:spPr>
          <a:xfrm>
            <a:off x="3473804"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19112" y="1481645"/>
            <a:ext cx="11149013" cy="5040270"/>
          </a:xfrm>
          <a:prstGeom prst="rect">
            <a:avLst/>
          </a:prstGeom>
        </p:spPr>
      </p:pic>
    </p:spTree>
    <p:extLst>
      <p:ext uri="{BB962C8B-B14F-4D97-AF65-F5344CB8AC3E}">
        <p14:creationId xmlns:p14="http://schemas.microsoft.com/office/powerpoint/2010/main" val="29926826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87456" y="109380"/>
            <a:ext cx="11668126" cy="9109159"/>
          </a:xfrm>
          <a:prstGeom prst="rect">
            <a:avLst/>
          </a:prstGeom>
        </p:spPr>
      </p:pic>
    </p:spTree>
    <p:extLst>
      <p:ext uri="{BB962C8B-B14F-4D97-AF65-F5344CB8AC3E}">
        <p14:creationId xmlns:p14="http://schemas.microsoft.com/office/powerpoint/2010/main" val="34647208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a:xfrm>
            <a:off x="3473804" y="3641568"/>
            <a:ext cx="6945312" cy="794064"/>
          </a:xfrm>
        </p:spPr>
        <p:txBody>
          <a:bodyPr/>
          <a:lstStyle/>
          <a:p>
            <a:endParaRPr lang="en-US"/>
          </a:p>
        </p:txBody>
      </p:sp>
      <p:pic>
        <p:nvPicPr>
          <p:cNvPr id="4" name="Picture 3"/>
          <p:cNvPicPr>
            <a:picLocks noChangeAspect="1"/>
          </p:cNvPicPr>
          <p:nvPr/>
        </p:nvPicPr>
        <p:blipFill>
          <a:blip r:embed="rId2"/>
          <a:stretch>
            <a:fillRect/>
          </a:stretch>
        </p:blipFill>
        <p:spPr>
          <a:xfrm>
            <a:off x="519112" y="0"/>
            <a:ext cx="10488920" cy="6596230"/>
          </a:xfrm>
          <a:prstGeom prst="rect">
            <a:avLst/>
          </a:prstGeom>
        </p:spPr>
      </p:pic>
    </p:spTree>
    <p:extLst>
      <p:ext uri="{BB962C8B-B14F-4D97-AF65-F5344CB8AC3E}">
        <p14:creationId xmlns:p14="http://schemas.microsoft.com/office/powerpoint/2010/main" val="1328762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231485" y="1446213"/>
            <a:ext cx="3767320" cy="3987024"/>
            <a:chOff x="4231485" y="1446213"/>
            <a:chExt cx="376732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231485" y="4178603"/>
              <a:ext cx="3767320" cy="646331"/>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Platform-as-a-Service</a:t>
              </a:r>
            </a:p>
            <a:p>
              <a:pPr algn="ctr" defTabSz="1218673">
                <a:lnSpc>
                  <a:spcPct val="90000"/>
                </a:lnSpc>
              </a:pPr>
              <a:r>
                <a:rPr lang="en-US" sz="2000" dirty="0" smtClean="0">
                  <a:solidFill>
                    <a:schemeClr val="bg2">
                      <a:lumMod val="50000"/>
                      <a:alpha val="99000"/>
                    </a:schemeClr>
                  </a:solidFill>
                </a:rPr>
                <a:t>Stateless, easy to scale, manage</a:t>
              </a:r>
              <a:endParaRPr lang="en-US" sz="2000" dirty="0">
                <a:solidFill>
                  <a:schemeClr val="bg2">
                    <a:lumMod val="50000"/>
                    <a:alpha val="99000"/>
                  </a:schemeClr>
                </a:solidFill>
              </a:endParaRP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7" y="4158734"/>
              <a:ext cx="3365725" cy="646331"/>
            </a:xfrm>
            <a:prstGeom prst="rect">
              <a:avLst/>
            </a:prstGeom>
          </p:spPr>
          <p:txBody>
            <a:bodyPr wrap="square">
              <a:spAutoFit/>
            </a:bodyPr>
            <a:lstStyle/>
            <a:p>
              <a:pPr algn="ctr" defTabSz="1218673">
                <a:lnSpc>
                  <a:spcPct val="90000"/>
                </a:lnSpc>
              </a:pPr>
              <a:r>
                <a:rPr lang="en-US" sz="2000" dirty="0" smtClean="0">
                  <a:solidFill>
                    <a:schemeClr val="bg2">
                      <a:lumMod val="50000"/>
                      <a:alpha val="99000"/>
                    </a:schemeClr>
                  </a:solidFill>
                </a:rPr>
                <a:t>Infrastructure-as-a-Service</a:t>
              </a:r>
            </a:p>
            <a:p>
              <a:pPr algn="ctr" defTabSz="1218673">
                <a:lnSpc>
                  <a:spcPct val="90000"/>
                </a:lnSpc>
              </a:pPr>
              <a:r>
                <a:rPr lang="en-US" sz="2000" dirty="0">
                  <a:solidFill>
                    <a:schemeClr val="bg2">
                      <a:lumMod val="50000"/>
                      <a:alpha val="99000"/>
                    </a:schemeClr>
                  </a:solidFill>
                </a:rPr>
                <a:t>w</a:t>
              </a:r>
              <a:r>
                <a:rPr lang="en-US" sz="2000" dirty="0" smtClean="0">
                  <a:solidFill>
                    <a:schemeClr val="bg2">
                      <a:lumMod val="50000"/>
                      <a:alpha val="99000"/>
                    </a:schemeClr>
                  </a:solidFill>
                </a:rPr>
                <a:t>ith Persistent remote disks</a:t>
              </a:r>
              <a:endParaRPr lang="en-US" sz="2000" dirty="0">
                <a:solidFill>
                  <a:schemeClr val="bg2">
                    <a:lumMod val="50000"/>
                    <a:alpha val="99000"/>
                  </a:schemeClr>
                </a:solidFill>
              </a:endParaRP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16739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Processing Steps</a:t>
            </a:r>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519111" y="1229626"/>
            <a:ext cx="11149013" cy="5586520"/>
          </a:xfrm>
          <a:prstGeom prst="rect">
            <a:avLst/>
          </a:prstGeom>
        </p:spPr>
      </p:pic>
    </p:spTree>
    <p:extLst>
      <p:ext uri="{BB962C8B-B14F-4D97-AF65-F5344CB8AC3E}">
        <p14:creationId xmlns:p14="http://schemas.microsoft.com/office/powerpoint/2010/main" val="1401949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Pre-Processing</a:t>
            </a:r>
            <a:endParaRPr lang="en-US" dirty="0"/>
          </a:p>
        </p:txBody>
      </p:sp>
      <p:sp>
        <p:nvSpPr>
          <p:cNvPr id="6" name="Rectangle 5"/>
          <p:cNvSpPr/>
          <p:nvPr/>
        </p:nvSpPr>
        <p:spPr>
          <a:xfrm>
            <a:off x="519113" y="1100484"/>
            <a:ext cx="11669712" cy="4893647"/>
          </a:xfrm>
          <a:prstGeom prst="rect">
            <a:avLst/>
          </a:prstGeom>
        </p:spPr>
        <p:txBody>
          <a:bodyPr wrap="square">
            <a:spAutoFit/>
          </a:bodyPr>
          <a:lstStyle/>
          <a:p>
            <a:r>
              <a:rPr lang="en-US" b="1" u="sng" dirty="0" err="1"/>
              <a:t>Geogrid</a:t>
            </a:r>
            <a:r>
              <a:rPr lang="en-US" b="1" u="sng" dirty="0"/>
              <a:t>:</a:t>
            </a:r>
            <a:endParaRPr lang="en-US" dirty="0"/>
          </a:p>
          <a:p>
            <a:pPr>
              <a:buFont typeface="Arial" panose="020B0604020202020204" pitchFamily="34" charset="0"/>
              <a:buChar char="•"/>
            </a:pPr>
            <a:r>
              <a:rPr lang="en-US" dirty="0"/>
              <a:t>Defines the model horizontal domain</a:t>
            </a:r>
          </a:p>
          <a:p>
            <a:pPr>
              <a:buFont typeface="Arial" panose="020B0604020202020204" pitchFamily="34" charset="0"/>
              <a:buChar char="•"/>
            </a:pPr>
            <a:r>
              <a:rPr lang="en-US" dirty="0"/>
              <a:t>Horizontally interpolates static data to the model domain</a:t>
            </a:r>
          </a:p>
          <a:p>
            <a:pPr>
              <a:buFont typeface="Arial" panose="020B0604020202020204" pitchFamily="34" charset="0"/>
              <a:buChar char="•"/>
            </a:pPr>
            <a:r>
              <a:rPr lang="en-US" dirty="0"/>
              <a:t>Output conforms to the WRF I/O API</a:t>
            </a:r>
          </a:p>
          <a:p>
            <a:r>
              <a:rPr lang="en-US" b="1" u="sng" dirty="0" err="1"/>
              <a:t>Ungrib</a:t>
            </a:r>
            <a:r>
              <a:rPr lang="en-US" b="1" u="sng" dirty="0"/>
              <a:t>:</a:t>
            </a:r>
            <a:endParaRPr lang="en-US" dirty="0"/>
          </a:p>
          <a:p>
            <a:pPr>
              <a:buFont typeface="Arial" panose="020B0604020202020204" pitchFamily="34" charset="0"/>
              <a:buChar char="•"/>
            </a:pPr>
            <a:r>
              <a:rPr lang="en-US" dirty="0"/>
              <a:t>Decodes </a:t>
            </a:r>
            <a:r>
              <a:rPr lang="en-US" dirty="0" err="1"/>
              <a:t>Grib</a:t>
            </a:r>
            <a:r>
              <a:rPr lang="en-US" dirty="0"/>
              <a:t> Edition 1 and 2 data (</a:t>
            </a:r>
            <a:r>
              <a:rPr lang="en-US" dirty="0" err="1"/>
              <a:t>Grib</a:t>
            </a:r>
            <a:r>
              <a:rPr lang="en-US" dirty="0"/>
              <a:t> is the file format of the NOAA forecast data)</a:t>
            </a:r>
          </a:p>
          <a:p>
            <a:pPr>
              <a:buFont typeface="Arial" panose="020B0604020202020204" pitchFamily="34" charset="0"/>
              <a:buChar char="•"/>
            </a:pPr>
            <a:r>
              <a:rPr lang="en-US" dirty="0"/>
              <a:t>Uses tables to decide which variables to extract from the data</a:t>
            </a:r>
          </a:p>
          <a:p>
            <a:pPr>
              <a:buFont typeface="Arial" panose="020B0604020202020204" pitchFamily="34" charset="0"/>
              <a:buChar char="•"/>
            </a:pPr>
            <a:r>
              <a:rPr lang="en-US" dirty="0"/>
              <a:t>Supports isobaric and generalized vertical coordinates</a:t>
            </a:r>
          </a:p>
          <a:p>
            <a:pPr>
              <a:buFont typeface="Arial" panose="020B0604020202020204" pitchFamily="34" charset="0"/>
              <a:buChar char="•"/>
            </a:pPr>
            <a:r>
              <a:rPr lang="en-US" dirty="0"/>
              <a:t>Output is in a non-WRF-I/O-API form, referred to as an intermediate format</a:t>
            </a:r>
          </a:p>
          <a:p>
            <a:r>
              <a:rPr lang="en-US" b="1" u="sng" dirty="0" err="1"/>
              <a:t>Metgrid</a:t>
            </a:r>
            <a:r>
              <a:rPr lang="en-US" b="1" u="sng" dirty="0"/>
              <a:t>:</a:t>
            </a:r>
            <a:endParaRPr lang="en-US" dirty="0"/>
          </a:p>
          <a:p>
            <a:pPr>
              <a:buFont typeface="Arial" panose="020B0604020202020204" pitchFamily="34" charset="0"/>
              <a:buChar char="•"/>
            </a:pPr>
            <a:r>
              <a:rPr lang="en-US" dirty="0"/>
              <a:t>Ingest static data and raw meteorological fields</a:t>
            </a:r>
          </a:p>
          <a:p>
            <a:pPr>
              <a:buFont typeface="Arial" panose="020B0604020202020204" pitchFamily="34" charset="0"/>
              <a:buChar char="•"/>
            </a:pPr>
            <a:r>
              <a:rPr lang="en-US" dirty="0"/>
              <a:t>Horizontally interpolate meteorological fields to the model domain</a:t>
            </a:r>
          </a:p>
          <a:p>
            <a:pPr>
              <a:buFont typeface="Arial" panose="020B0604020202020204" pitchFamily="34" charset="0"/>
              <a:buChar char="•"/>
            </a:pPr>
            <a:r>
              <a:rPr lang="en-US" dirty="0"/>
              <a:t>Output conforms to WRF I/O API</a:t>
            </a:r>
          </a:p>
        </p:txBody>
      </p:sp>
    </p:spTree>
    <p:extLst>
      <p:ext uri="{BB962C8B-B14F-4D97-AF65-F5344CB8AC3E}">
        <p14:creationId xmlns:p14="http://schemas.microsoft.com/office/powerpoint/2010/main" val="26101297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steps for Bing Map overlay</a:t>
            </a:r>
            <a:endParaRPr lang="en-US" dirty="0"/>
          </a:p>
        </p:txBody>
      </p:sp>
      <p:sp>
        <p:nvSpPr>
          <p:cNvPr id="6" name="Rectangle 5"/>
          <p:cNvSpPr/>
          <p:nvPr/>
        </p:nvSpPr>
        <p:spPr>
          <a:xfrm>
            <a:off x="519112" y="1825653"/>
            <a:ext cx="10864311" cy="3785652"/>
          </a:xfrm>
          <a:prstGeom prst="rect">
            <a:avLst/>
          </a:prstGeom>
        </p:spPr>
        <p:txBody>
          <a:bodyPr wrap="square">
            <a:spAutoFit/>
          </a:bodyPr>
          <a:lstStyle/>
          <a:p>
            <a:pPr>
              <a:buFont typeface="Arial" panose="020B0604020202020204" pitchFamily="34" charset="0"/>
              <a:buChar char="•"/>
            </a:pPr>
            <a:r>
              <a:rPr lang="en-US" b="1" u="sng" dirty="0"/>
              <a:t>Gdal_translate:</a:t>
            </a:r>
            <a:endParaRPr lang="en-US" dirty="0"/>
          </a:p>
          <a:p>
            <a:pPr marL="742950" lvl="1" indent="-285750">
              <a:buFont typeface="Arial" panose="020B0604020202020204" pitchFamily="34" charset="0"/>
              <a:buChar char="•"/>
            </a:pPr>
            <a:r>
              <a:rPr lang="en-US" dirty="0"/>
              <a:t>Converts file from </a:t>
            </a:r>
            <a:r>
              <a:rPr lang="en-US" dirty="0" err="1"/>
              <a:t>png</a:t>
            </a:r>
            <a:r>
              <a:rPr lang="en-US" dirty="0"/>
              <a:t> to geospatial Tiff (</a:t>
            </a:r>
            <a:r>
              <a:rPr lang="en-US" dirty="0" err="1"/>
              <a:t>geoTiff</a:t>
            </a:r>
            <a:r>
              <a:rPr lang="en-US" dirty="0"/>
              <a:t>) format</a:t>
            </a:r>
          </a:p>
          <a:p>
            <a:pPr marL="742950" lvl="1" indent="-285750">
              <a:buFont typeface="Arial" panose="020B0604020202020204" pitchFamily="34" charset="0"/>
              <a:buChar char="•"/>
            </a:pPr>
            <a:r>
              <a:rPr lang="en-US" dirty="0"/>
              <a:t>Assigns geo-referencing (“ground control points”) to specified pixel values</a:t>
            </a:r>
          </a:p>
          <a:p>
            <a:pPr marL="742950" lvl="1" indent="-285750">
              <a:buFont typeface="Arial" panose="020B0604020202020204" pitchFamily="34" charset="0"/>
              <a:buChar char="•"/>
            </a:pPr>
            <a:r>
              <a:rPr lang="en-US" dirty="0"/>
              <a:t>Labels the output (</a:t>
            </a:r>
            <a:r>
              <a:rPr lang="en-US" dirty="0" err="1"/>
              <a:t>geoTiff</a:t>
            </a:r>
            <a:r>
              <a:rPr lang="en-US" dirty="0"/>
              <a:t>) file’s header with map projection information</a:t>
            </a:r>
          </a:p>
          <a:p>
            <a:pPr>
              <a:buFont typeface="Arial" panose="020B0604020202020204" pitchFamily="34" charset="0"/>
              <a:buChar char="•"/>
            </a:pPr>
            <a:r>
              <a:rPr lang="en-US" b="1" u="sng" dirty="0"/>
              <a:t>Gdalwarp:</a:t>
            </a:r>
            <a:endParaRPr lang="en-US" dirty="0"/>
          </a:p>
          <a:p>
            <a:pPr marL="742950" lvl="1" indent="-285750">
              <a:buFont typeface="Arial" panose="020B0604020202020204" pitchFamily="34" charset="0"/>
              <a:buChar char="•"/>
            </a:pPr>
            <a:r>
              <a:rPr lang="en-US" dirty="0"/>
              <a:t>Geographically </a:t>
            </a:r>
            <a:r>
              <a:rPr lang="en-US" dirty="0" err="1"/>
              <a:t>reprojects</a:t>
            </a:r>
            <a:r>
              <a:rPr lang="en-US" dirty="0"/>
              <a:t> the output file from gdal_translate to the map projection of Bing Maps</a:t>
            </a:r>
          </a:p>
          <a:p>
            <a:pPr>
              <a:buFont typeface="Arial" panose="020B0604020202020204" pitchFamily="34" charset="0"/>
              <a:buChar char="•"/>
            </a:pPr>
            <a:r>
              <a:rPr lang="en-US" b="1" u="sng" dirty="0"/>
              <a:t>Gdal2tiles.py:</a:t>
            </a:r>
            <a:endParaRPr lang="en-US" dirty="0"/>
          </a:p>
          <a:p>
            <a:pPr marL="742950" lvl="1" indent="-285750">
              <a:buFont typeface="Arial" panose="020B0604020202020204" pitchFamily="34" charset="0"/>
              <a:buChar char="•"/>
            </a:pPr>
            <a:r>
              <a:rPr lang="en-US" dirty="0"/>
              <a:t>A python script that generates tiles from the output file from gdalwarp</a:t>
            </a:r>
          </a:p>
          <a:p>
            <a:pPr marL="742950" lvl="1" indent="-285750">
              <a:buFont typeface="Arial" panose="020B0604020202020204" pitchFamily="34" charset="0"/>
              <a:buChar char="•"/>
            </a:pPr>
            <a:r>
              <a:rPr lang="en-US" dirty="0"/>
              <a:t>Zoom levels are specified on the command line</a:t>
            </a:r>
          </a:p>
        </p:txBody>
      </p:sp>
    </p:spTree>
    <p:extLst>
      <p:ext uri="{BB962C8B-B14F-4D97-AF65-F5344CB8AC3E}">
        <p14:creationId xmlns:p14="http://schemas.microsoft.com/office/powerpoint/2010/main" val="39402276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1924" y="1747345"/>
            <a:ext cx="7002627" cy="1523494"/>
          </a:xfrm>
        </p:spPr>
        <p:txBody>
          <a:bodyPr/>
          <a:lstStyle/>
          <a:p>
            <a:r>
              <a:rPr lang="en-US" dirty="0" smtClean="0"/>
              <a:t>Demo:  </a:t>
            </a:r>
            <a:br>
              <a:rPr lang="en-US" dirty="0" smtClean="0"/>
            </a:br>
            <a:r>
              <a:rPr lang="en-US" sz="4312" dirty="0"/>
              <a:t>Interactive computing and data </a:t>
            </a:r>
            <a:r>
              <a:rPr lang="en-US" sz="4312" b="1" dirty="0"/>
              <a:t>analysis</a:t>
            </a:r>
            <a:r>
              <a:rPr lang="en-US" sz="4312" dirty="0"/>
              <a:t> with </a:t>
            </a:r>
            <a:r>
              <a:rPr lang="en-US" sz="4312" dirty="0">
                <a:hlinkClick r:id="rId3"/>
              </a:rPr>
              <a:t>IPython Notebook</a:t>
            </a:r>
            <a:endParaRPr lang="en-US" sz="4312" dirty="0"/>
          </a:p>
        </p:txBody>
      </p:sp>
    </p:spTree>
    <p:extLst>
      <p:ext uri="{BB962C8B-B14F-4D97-AF65-F5344CB8AC3E}">
        <p14:creationId xmlns:p14="http://schemas.microsoft.com/office/powerpoint/2010/main" val="26143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289817" y="-720299"/>
            <a:ext cx="12774808" cy="12784334"/>
          </a:xfrm>
          <a:prstGeom prst="rect">
            <a:avLst/>
          </a:prstGeom>
        </p:spPr>
      </p:pic>
    </p:spTree>
    <p:extLst>
      <p:ext uri="{BB962C8B-B14F-4D97-AF65-F5344CB8AC3E}">
        <p14:creationId xmlns:p14="http://schemas.microsoft.com/office/powerpoint/2010/main" val="1320232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stretch>
            <a:fillRect/>
          </a:stretch>
        </p:blipFill>
        <p:spPr>
          <a:xfrm>
            <a:off x="1" y="-95338"/>
            <a:ext cx="12188824" cy="7048676"/>
          </a:xfrm>
          <a:prstGeom prst="rect">
            <a:avLst/>
          </a:prstGeom>
        </p:spPr>
      </p:pic>
    </p:spTree>
    <p:extLst>
      <p:ext uri="{BB962C8B-B14F-4D97-AF65-F5344CB8AC3E}">
        <p14:creationId xmlns:p14="http://schemas.microsoft.com/office/powerpoint/2010/main" val="1590021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287703530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381676016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0819729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2071" y="-86216"/>
            <a:ext cx="13012966" cy="7030431"/>
          </a:xfrm>
          <a:prstGeom prst="rect">
            <a:avLst/>
          </a:prstGeom>
        </p:spPr>
      </p:pic>
    </p:spTree>
    <p:extLst>
      <p:ext uri="{BB962C8B-B14F-4D97-AF65-F5344CB8AC3E}">
        <p14:creationId xmlns:p14="http://schemas.microsoft.com/office/powerpoint/2010/main" val="193702629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132" y="4427315"/>
            <a:ext cx="3927694" cy="2450153"/>
          </a:xfrm>
          <a:prstGeom prst="rect">
            <a:avLst/>
          </a:prstGeom>
        </p:spPr>
      </p:pic>
    </p:spTree>
    <p:extLst>
      <p:ext uri="{BB962C8B-B14F-4D97-AF65-F5344CB8AC3E}">
        <p14:creationId xmlns:p14="http://schemas.microsoft.com/office/powerpoint/2010/main" val="2361204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Resources</a:t>
            </a:r>
            <a:endParaRPr lang="en-US" b="1" dirty="0"/>
          </a:p>
        </p:txBody>
      </p:sp>
      <p:sp>
        <p:nvSpPr>
          <p:cNvPr id="3" name="Content Placeholder 2"/>
          <p:cNvSpPr>
            <a:spLocks noGrp="1"/>
          </p:cNvSpPr>
          <p:nvPr>
            <p:ph type="body" sz="quarter" idx="11"/>
          </p:nvPr>
        </p:nvSpPr>
        <p:spPr>
          <a:xfrm>
            <a:off x="3105465" y="1979952"/>
            <a:ext cx="8562661" cy="4116978"/>
          </a:xfrm>
        </p:spPr>
        <p:txBody>
          <a:bodyPr/>
          <a:lstStyle/>
          <a:p>
            <a:pPr>
              <a:buFont typeface="Arial" panose="020B0604020202020204" pitchFamily="34" charset="0"/>
              <a:buChar char="•"/>
            </a:pPr>
            <a:r>
              <a:rPr lang="en-US" sz="3999" b="1" dirty="0"/>
              <a:t>Weather as a Service live demo site</a:t>
            </a:r>
            <a:r>
              <a:rPr lang="en-US" sz="3999" dirty="0"/>
              <a:t> </a:t>
            </a:r>
            <a:r>
              <a:rPr lang="en-US" sz="3199" dirty="0">
                <a:hlinkClick r:id="rId2"/>
              </a:rPr>
              <a:t>http://weatherservice.cloudapp.net/</a:t>
            </a:r>
            <a:endParaRPr lang="en-US" sz="3199" dirty="0"/>
          </a:p>
          <a:p>
            <a:pPr>
              <a:buFont typeface="Arial" panose="020B0604020202020204" pitchFamily="34" charset="0"/>
              <a:buChar char="•"/>
            </a:pPr>
            <a:r>
              <a:rPr lang="en-US" sz="3999" b="1" dirty="0"/>
              <a:t>Technical Details Blog on the Service</a:t>
            </a:r>
            <a:r>
              <a:rPr lang="en-US" sz="3999" dirty="0"/>
              <a:t>  </a:t>
            </a:r>
            <a:r>
              <a:rPr lang="en-US" sz="3199" dirty="0">
                <a:hlinkClick r:id="rId3"/>
              </a:rPr>
              <a:t>http://blogs.msdn.com/hpctrekker/</a:t>
            </a:r>
            <a:endParaRPr lang="en-US" sz="3199" dirty="0"/>
          </a:p>
          <a:p>
            <a:pPr>
              <a:buFont typeface="Arial" panose="020B0604020202020204" pitchFamily="34" charset="0"/>
              <a:buChar char="•"/>
            </a:pPr>
            <a:r>
              <a:rPr lang="en-US" altLang="zh-CN" sz="3999" b="1" dirty="0"/>
              <a:t>Twitter </a:t>
            </a:r>
            <a:r>
              <a:rPr lang="en-US" sz="3999" b="1" dirty="0"/>
              <a:t>Contact:  @</a:t>
            </a:r>
            <a:r>
              <a:rPr lang="en-US" sz="3999" b="1" dirty="0" err="1"/>
              <a:t>wenmingye</a:t>
            </a:r>
            <a:endParaRPr lang="en-US" sz="3999" b="1" dirty="0"/>
          </a:p>
          <a:p>
            <a:pPr>
              <a:buFont typeface="Arial" panose="020B0604020202020204" pitchFamily="34" charset="0"/>
              <a:buChar char="•"/>
            </a:pPr>
            <a:r>
              <a:rPr lang="en-US" sz="3999" b="1" dirty="0"/>
              <a:t>Email:  </a:t>
            </a:r>
            <a:r>
              <a:rPr lang="en-US" sz="3999" b="1" dirty="0" err="1"/>
              <a:t>Wenming.Ye</a:t>
            </a:r>
            <a:r>
              <a:rPr lang="en-US" sz="3999" b="1" dirty="0"/>
              <a:t> at Microsoft.com</a:t>
            </a:r>
          </a:p>
        </p:txBody>
      </p:sp>
    </p:spTree>
    <p:extLst>
      <p:ext uri="{BB962C8B-B14F-4D97-AF65-F5344CB8AC3E}">
        <p14:creationId xmlns:p14="http://schemas.microsoft.com/office/powerpoint/2010/main" val="39988889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HPC Server Burst</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endParaRPr lang="en-US" sz="2000" dirty="0" smtClean="0">
                <a:solidFill>
                  <a:schemeClr val="bg2">
                    <a:lumMod val="50000"/>
                    <a:alpha val="99000"/>
                  </a:schemeClr>
                </a:solidFill>
              </a:endParaRP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2400" dirty="0" smtClean="0">
                  <a:solidFill>
                    <a:schemeClr val="bg1">
                      <a:alpha val="99000"/>
                    </a:schemeClr>
                  </a:solidFill>
                </a:rPr>
                <a:t>Stateless compute nodes</a:t>
              </a:r>
              <a:endParaRPr lang="en-US" sz="2400" dirty="0">
                <a:solidFill>
                  <a:schemeClr val="bg1">
                    <a:alpha val="99000"/>
                  </a:schemeClr>
                </a:solidFill>
              </a:endParaRPr>
            </a:p>
          </p:txBody>
        </p:sp>
        <p:sp>
          <p:nvSpPr>
            <p:cNvPr id="24" name="TextBox 23"/>
            <p:cNvSpPr txBox="1"/>
            <p:nvPr/>
          </p:nvSpPr>
          <p:spPr>
            <a:xfrm>
              <a:off x="9035797" y="336436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a:latin typeface="Segoe UI Light" pitchFamily="34" charset="0"/>
                </a:rPr>
                <a:t>P</a:t>
              </a:r>
              <a:r>
                <a:rPr lang="en-US" dirty="0" err="1" smtClean="0">
                  <a:latin typeface="Segoe UI Light" pitchFamily="34" charset="0"/>
                </a:rPr>
                <a:t>aaS</a:t>
              </a:r>
              <a:endParaRPr lang="en-US" dirty="0">
                <a:latin typeface="Segoe UI Light" pitchFamily="34" charset="0"/>
              </a:endParaRPr>
            </a:p>
          </p:txBody>
        </p:sp>
      </p:grpSp>
      <p:grpSp>
        <p:nvGrpSpPr>
          <p:cNvPr id="10" name="Group 9"/>
          <p:cNvGrpSpPr/>
          <p:nvPr/>
        </p:nvGrpSpPr>
        <p:grpSpPr>
          <a:xfrm>
            <a:off x="517526" y="1446213"/>
            <a:ext cx="3205089" cy="3961419"/>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7" y="4158734"/>
              <a:ext cx="3365725" cy="369332"/>
            </a:xfrm>
            <a:prstGeom prst="rect">
              <a:avLst/>
            </a:prstGeom>
          </p:spPr>
          <p:txBody>
            <a:bodyPr wrap="square">
              <a:spAutoFit/>
            </a:bodyPr>
            <a:lstStyle/>
            <a:p>
              <a:pPr algn="ctr" defTabSz="1218673">
                <a:lnSpc>
                  <a:spcPct val="90000"/>
                </a:lnSpc>
              </a:pPr>
              <a:endParaRPr lang="en-US" sz="2000" dirty="0">
                <a:solidFill>
                  <a:schemeClr val="bg2">
                    <a:lumMod val="50000"/>
                    <a:alpha val="99000"/>
                  </a:schemeClr>
                </a:solidFill>
              </a:endParaRPr>
            </a:p>
          </p:txBody>
        </p:sp>
        <p:sp>
          <p:nvSpPr>
            <p:cNvPr id="35" name="TextBox 34"/>
            <p:cNvSpPr txBox="1"/>
            <p:nvPr/>
          </p:nvSpPr>
          <p:spPr>
            <a:xfrm>
              <a:off x="554225" y="4784395"/>
              <a:ext cx="3276680"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dirty="0" smtClean="0">
                  <a:solidFill>
                    <a:schemeClr val="bg1">
                      <a:alpha val="99000"/>
                    </a:schemeClr>
                  </a:solidFill>
                </a:rPr>
                <a:t>Persistent </a:t>
              </a:r>
              <a:r>
                <a:rPr lang="en-US" dirty="0" err="1" smtClean="0">
                  <a:solidFill>
                    <a:schemeClr val="bg1">
                      <a:alpha val="99000"/>
                    </a:schemeClr>
                  </a:solidFill>
                </a:rPr>
                <a:t>headnode</a:t>
              </a:r>
              <a:endParaRPr lang="en-US" sz="11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
        <p:nvSpPr>
          <p:cNvPr id="3" name="Cross 2"/>
          <p:cNvSpPr/>
          <p:nvPr/>
        </p:nvSpPr>
        <p:spPr bwMode="auto">
          <a:xfrm>
            <a:off x="4966138" y="2538248"/>
            <a:ext cx="2364828" cy="2176909"/>
          </a:xfrm>
          <a:prstGeom prst="plus">
            <a:avLst>
              <a:gd name="adj" fmla="val 3658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036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11163" y="-228600"/>
            <a:ext cx="13011150" cy="7315200"/>
          </a:xfrm>
          <a:prstGeom prst="rect">
            <a:avLst/>
          </a:prstGeom>
        </p:spPr>
      </p:pic>
    </p:spTree>
    <p:extLst>
      <p:ext uri="{BB962C8B-B14F-4D97-AF65-F5344CB8AC3E}">
        <p14:creationId xmlns:p14="http://schemas.microsoft.com/office/powerpoint/2010/main" val="20543783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0" y="15042"/>
            <a:ext cx="12188825" cy="1038844"/>
          </a:xfrm>
        </p:spPr>
        <p:txBody>
          <a:bodyPr>
            <a:noAutofit/>
          </a:bodyPr>
          <a:lstStyle/>
          <a:p>
            <a:pPr lvl="0" algn="ctr" defTabSz="914400">
              <a:spcBef>
                <a:spcPts val="0"/>
              </a:spcBef>
            </a:pPr>
            <a:r>
              <a:rPr lang="en-US" sz="4000" dirty="0" err="1">
                <a:ea typeface="Verdana" pitchFamily="34" charset="0"/>
                <a:cs typeface="Verdana" pitchFamily="34" charset="0"/>
              </a:rPr>
              <a:t>AzureMODIS</a:t>
            </a:r>
            <a:r>
              <a:rPr lang="en-US" sz="4000" dirty="0">
                <a:ea typeface="Verdana" pitchFamily="34" charset="0"/>
                <a:cs typeface="Verdana" pitchFamily="34" charset="0"/>
              </a:rPr>
              <a:t> – </a:t>
            </a:r>
            <a:r>
              <a:rPr lang="en-US" sz="4000" i="1" dirty="0">
                <a:ea typeface="Verdana" pitchFamily="34" charset="0"/>
                <a:cs typeface="Verdana" pitchFamily="34" charset="0"/>
              </a:rPr>
              <a:t>Computing Evapotranspiration (</a:t>
            </a:r>
            <a:r>
              <a:rPr lang="en-US" sz="4000" i="1" dirty="0" smtClean="0">
                <a:ea typeface="Verdana" pitchFamily="34" charset="0"/>
                <a:cs typeface="Verdana" pitchFamily="34" charset="0"/>
              </a:rPr>
              <a:t>ETP)</a:t>
            </a:r>
            <a:r>
              <a:rPr lang="en-US" sz="3200" i="1" dirty="0">
                <a:ea typeface="Verdana" pitchFamily="34" charset="0"/>
                <a:cs typeface="Verdana" pitchFamily="34" charset="0"/>
              </a:rPr>
              <a:t/>
            </a:r>
            <a:br>
              <a:rPr lang="en-US" sz="3200" i="1" dirty="0">
                <a:ea typeface="Verdana" pitchFamily="34" charset="0"/>
                <a:cs typeface="Verdana" pitchFamily="34" charset="0"/>
              </a:rPr>
            </a:br>
            <a:r>
              <a:rPr lang="en-US" sz="1400" i="1" dirty="0">
                <a:solidFill>
                  <a:prstClr val="black"/>
                </a:solidFill>
                <a:ea typeface="+mn-ea"/>
                <a:cs typeface="+mn-cs"/>
              </a:rPr>
              <a:t>Catharine van Ingen (</a:t>
            </a:r>
            <a:r>
              <a:rPr lang="en-US" sz="1400" i="1" dirty="0" smtClean="0">
                <a:solidFill>
                  <a:prstClr val="black"/>
                </a:solidFill>
                <a:ea typeface="+mn-ea"/>
                <a:cs typeface="+mn-cs"/>
              </a:rPr>
              <a:t>MSR), </a:t>
            </a:r>
            <a:r>
              <a:rPr lang="en-US" sz="1400" i="1" dirty="0" err="1">
                <a:solidFill>
                  <a:prstClr val="black"/>
                </a:solidFill>
                <a:ea typeface="+mn-ea"/>
                <a:cs typeface="+mn-cs"/>
              </a:rPr>
              <a:t>Jie</a:t>
            </a:r>
            <a:r>
              <a:rPr lang="en-US" sz="1400" i="1" dirty="0">
                <a:solidFill>
                  <a:prstClr val="black"/>
                </a:solidFill>
                <a:ea typeface="+mn-ea"/>
                <a:cs typeface="+mn-cs"/>
              </a:rPr>
              <a:t> Li, Marty Humphrey (UVA), </a:t>
            </a:r>
            <a:r>
              <a:rPr lang="en-US" sz="1400" i="1" dirty="0" err="1">
                <a:solidFill>
                  <a:prstClr val="black"/>
                </a:solidFill>
                <a:ea typeface="+mn-ea"/>
                <a:cs typeface="+mn-cs"/>
              </a:rPr>
              <a:t>Youngryel</a:t>
            </a:r>
            <a:r>
              <a:rPr lang="en-US" sz="1400" i="1" dirty="0">
                <a:solidFill>
                  <a:prstClr val="black"/>
                </a:solidFill>
                <a:ea typeface="+mn-ea"/>
                <a:cs typeface="+mn-cs"/>
              </a:rPr>
              <a:t> </a:t>
            </a:r>
            <a:r>
              <a:rPr lang="en-US" sz="1400" i="1" dirty="0" err="1">
                <a:solidFill>
                  <a:prstClr val="black"/>
                </a:solidFill>
                <a:ea typeface="+mn-ea"/>
                <a:cs typeface="+mn-cs"/>
              </a:rPr>
              <a:t>Ryu</a:t>
            </a:r>
            <a:r>
              <a:rPr lang="en-US" sz="1400" i="1" dirty="0">
                <a:solidFill>
                  <a:prstClr val="black"/>
                </a:solidFill>
                <a:ea typeface="+mn-ea"/>
                <a:cs typeface="+mn-cs"/>
              </a:rPr>
              <a:t> (UCB),  Deb Agarwal (BWC/LBL), Keith Jackson (BL), Jay </a:t>
            </a:r>
            <a:r>
              <a:rPr lang="en-US" sz="1400" i="1" dirty="0" err="1">
                <a:solidFill>
                  <a:prstClr val="black"/>
                </a:solidFill>
                <a:ea typeface="+mn-ea"/>
                <a:cs typeface="+mn-cs"/>
              </a:rPr>
              <a:t>Borenstein</a:t>
            </a:r>
            <a:r>
              <a:rPr lang="en-US" sz="1400" i="1" dirty="0">
                <a:solidFill>
                  <a:prstClr val="black"/>
                </a:solidFill>
                <a:ea typeface="+mn-ea"/>
                <a:cs typeface="+mn-cs"/>
              </a:rPr>
              <a:t> (Stanford) , Team SICT: </a:t>
            </a:r>
            <a:r>
              <a:rPr lang="en-US" sz="1400" i="1" dirty="0" err="1">
                <a:solidFill>
                  <a:prstClr val="black"/>
                </a:solidFill>
                <a:ea typeface="+mn-ea"/>
                <a:cs typeface="+mn-cs"/>
              </a:rPr>
              <a:t>Vlad</a:t>
            </a:r>
            <a:r>
              <a:rPr lang="en-US" sz="1400" i="1" dirty="0">
                <a:solidFill>
                  <a:prstClr val="black"/>
                </a:solidFill>
                <a:ea typeface="+mn-ea"/>
                <a:cs typeface="+mn-cs"/>
              </a:rPr>
              <a:t> Andrei, Klaus </a:t>
            </a:r>
            <a:r>
              <a:rPr lang="en-US" sz="1400" i="1" dirty="0" err="1">
                <a:solidFill>
                  <a:prstClr val="black"/>
                </a:solidFill>
                <a:ea typeface="+mn-ea"/>
                <a:cs typeface="+mn-cs"/>
              </a:rPr>
              <a:t>Ganser</a:t>
            </a:r>
            <a:r>
              <a:rPr lang="en-US" sz="1400" i="1" dirty="0">
                <a:solidFill>
                  <a:prstClr val="black"/>
                </a:solidFill>
                <a:ea typeface="+mn-ea"/>
                <a:cs typeface="+mn-cs"/>
              </a:rPr>
              <a:t>,  Samir Selman, </a:t>
            </a:r>
            <a:r>
              <a:rPr lang="en-US" sz="1400" i="1" dirty="0" err="1">
                <a:solidFill>
                  <a:prstClr val="black"/>
                </a:solidFill>
                <a:ea typeface="+mn-ea"/>
                <a:cs typeface="+mn-cs"/>
              </a:rPr>
              <a:t>Nandita</a:t>
            </a:r>
            <a:r>
              <a:rPr lang="en-US" sz="1400" i="1" dirty="0">
                <a:solidFill>
                  <a:prstClr val="black"/>
                </a:solidFill>
                <a:ea typeface="+mn-ea"/>
                <a:cs typeface="+mn-cs"/>
              </a:rPr>
              <a:t> Prabhu (Stanford), Team Nimbus: David Li, </a:t>
            </a:r>
            <a:r>
              <a:rPr lang="en-US" sz="1400" i="1" dirty="0" err="1">
                <a:solidFill>
                  <a:prstClr val="black"/>
                </a:solidFill>
                <a:ea typeface="+mn-ea"/>
                <a:cs typeface="+mn-cs"/>
              </a:rPr>
              <a:t>Sudarshan</a:t>
            </a:r>
            <a:r>
              <a:rPr lang="en-US" sz="1400" i="1" dirty="0">
                <a:solidFill>
                  <a:prstClr val="black"/>
                </a:solidFill>
                <a:ea typeface="+mn-ea"/>
                <a:cs typeface="+mn-cs"/>
              </a:rPr>
              <a:t> </a:t>
            </a:r>
            <a:r>
              <a:rPr lang="en-US" sz="1400" i="1" dirty="0" err="1">
                <a:solidFill>
                  <a:prstClr val="black"/>
                </a:solidFill>
                <a:ea typeface="+mn-ea"/>
                <a:cs typeface="+mn-cs"/>
              </a:rPr>
              <a:t>Rangarajan</a:t>
            </a:r>
            <a:r>
              <a:rPr lang="en-US" sz="1400" i="1" dirty="0">
                <a:solidFill>
                  <a:prstClr val="black"/>
                </a:solidFill>
                <a:ea typeface="+mn-ea"/>
                <a:cs typeface="+mn-cs"/>
              </a:rPr>
              <a:t>, </a:t>
            </a:r>
            <a:r>
              <a:rPr lang="en-US" sz="1400" i="1" dirty="0" err="1">
                <a:solidFill>
                  <a:prstClr val="black"/>
                </a:solidFill>
                <a:ea typeface="+mn-ea"/>
                <a:cs typeface="+mn-cs"/>
              </a:rPr>
              <a:t>Shantanu</a:t>
            </a:r>
            <a:r>
              <a:rPr lang="en-US" sz="1400" i="1" dirty="0">
                <a:solidFill>
                  <a:prstClr val="black"/>
                </a:solidFill>
                <a:ea typeface="+mn-ea"/>
                <a:cs typeface="+mn-cs"/>
              </a:rPr>
              <a:t> </a:t>
            </a:r>
            <a:r>
              <a:rPr lang="en-US" sz="1400" i="1" dirty="0" err="1">
                <a:solidFill>
                  <a:prstClr val="black"/>
                </a:solidFill>
                <a:ea typeface="+mn-ea"/>
                <a:cs typeface="+mn-cs"/>
              </a:rPr>
              <a:t>Kurhekar</a:t>
            </a:r>
            <a:r>
              <a:rPr lang="en-US" sz="1400" i="1" dirty="0">
                <a:solidFill>
                  <a:prstClr val="black"/>
                </a:solidFill>
                <a:ea typeface="+mn-ea"/>
                <a:cs typeface="+mn-cs"/>
              </a:rPr>
              <a:t>, </a:t>
            </a:r>
            <a:r>
              <a:rPr lang="en-US" sz="1400" i="1" dirty="0" err="1">
                <a:solidFill>
                  <a:prstClr val="black"/>
                </a:solidFill>
                <a:ea typeface="+mn-ea"/>
                <a:cs typeface="+mn-cs"/>
              </a:rPr>
              <a:t>Riddhi</a:t>
            </a:r>
            <a:r>
              <a:rPr lang="en-US" sz="1400" i="1" dirty="0">
                <a:solidFill>
                  <a:prstClr val="black"/>
                </a:solidFill>
                <a:ea typeface="+mn-ea"/>
                <a:cs typeface="+mn-cs"/>
              </a:rPr>
              <a:t> Mittal (Stanford)</a:t>
            </a:r>
          </a:p>
        </p:txBody>
      </p:sp>
      <p:pic>
        <p:nvPicPr>
          <p:cNvPr id="8" name="Picture 7" descr="modis2.tiff"/>
          <p:cNvPicPr>
            <a:picLocks noChangeAspect="1"/>
          </p:cNvPicPr>
          <p:nvPr/>
        </p:nvPicPr>
        <p:blipFill>
          <a:blip r:embed="rId3" cstate="print"/>
          <a:stretch>
            <a:fillRect/>
          </a:stretch>
        </p:blipFill>
        <p:spPr>
          <a:xfrm>
            <a:off x="5789692" y="3475494"/>
            <a:ext cx="6140041" cy="2743200"/>
          </a:xfrm>
          <a:prstGeom prst="rect">
            <a:avLst/>
          </a:prstGeom>
        </p:spPr>
      </p:pic>
      <p:grpSp>
        <p:nvGrpSpPr>
          <p:cNvPr id="12" name="Group 11"/>
          <p:cNvGrpSpPr/>
          <p:nvPr/>
        </p:nvGrpSpPr>
        <p:grpSpPr>
          <a:xfrm>
            <a:off x="5586545" y="1368963"/>
            <a:ext cx="6195986" cy="2215991"/>
            <a:chOff x="4191000" y="744200"/>
            <a:chExt cx="4648200" cy="1661993"/>
          </a:xfrm>
        </p:grpSpPr>
        <p:pic>
          <p:nvPicPr>
            <p:cNvPr id="7" name="Picture 6" descr="modis.tiff"/>
            <p:cNvPicPr>
              <a:picLocks noChangeAspect="1"/>
            </p:cNvPicPr>
            <p:nvPr/>
          </p:nvPicPr>
          <p:blipFill>
            <a:blip r:embed="rId4" cstate="print"/>
            <a:srcRect l="1743" r="1743"/>
            <a:stretch>
              <a:fillRect/>
            </a:stretch>
          </p:blipFill>
          <p:spPr>
            <a:xfrm>
              <a:off x="6400800" y="781050"/>
              <a:ext cx="2438400" cy="1524000"/>
            </a:xfrm>
            <a:prstGeom prst="rect">
              <a:avLst/>
            </a:prstGeom>
            <a:ln>
              <a:noFill/>
            </a:ln>
            <a:effectLst>
              <a:outerShdw blurRad="50800" dist="38100" dir="2700000" algn="tl" rotWithShape="0">
                <a:srgbClr val="000000">
                  <a:alpha val="43000"/>
                </a:srgbClr>
              </a:outerShdw>
            </a:effectLst>
          </p:spPr>
        </p:pic>
        <p:sp>
          <p:nvSpPr>
            <p:cNvPr id="10" name="Rectangle 9"/>
            <p:cNvSpPr/>
            <p:nvPr/>
          </p:nvSpPr>
          <p:spPr>
            <a:xfrm>
              <a:off x="4191000" y="744200"/>
              <a:ext cx="4572000" cy="1661993"/>
            </a:xfrm>
            <a:prstGeom prst="rect">
              <a:avLst/>
            </a:prstGeom>
            <a:ln>
              <a:noFill/>
            </a:ln>
          </p:spPr>
          <p:txBody>
            <a:bodyPr>
              <a:spAutoFit/>
            </a:bodyPr>
            <a:lstStyle/>
            <a:p>
              <a:pPr marL="0" lvl="1"/>
              <a:r>
                <a:rPr lang="en-US" dirty="0" smtClean="0">
                  <a:solidFill>
                    <a:srgbClr val="0000CC"/>
                  </a:solidFill>
                  <a:latin typeface="Candara" pitchFamily="34" charset="0"/>
                </a:rPr>
                <a:t>Two MODIS satellites </a:t>
              </a:r>
            </a:p>
            <a:p>
              <a:pPr marL="222212" lvl="2" indent="-222212">
                <a:buFont typeface="Arial" pitchFamily="34" charset="0"/>
                <a:buChar char="•"/>
              </a:pPr>
              <a:r>
                <a:rPr lang="en-US" sz="1900" dirty="0">
                  <a:solidFill>
                    <a:srgbClr val="0000CC"/>
                  </a:solidFill>
                  <a:latin typeface="Candara" pitchFamily="34" charset="0"/>
                </a:rPr>
                <a:t>Terra, launched 12/1999 </a:t>
              </a:r>
            </a:p>
            <a:p>
              <a:pPr marL="222212" lvl="2" indent="-222212">
                <a:buFont typeface="Arial" pitchFamily="34" charset="0"/>
                <a:buChar char="•"/>
              </a:pPr>
              <a:r>
                <a:rPr lang="en-US" sz="1900" dirty="0">
                  <a:solidFill>
                    <a:srgbClr val="0000CC"/>
                  </a:solidFill>
                  <a:latin typeface="Candara" pitchFamily="34" charset="0"/>
                </a:rPr>
                <a:t>Aqua, launched 05/2002 </a:t>
              </a:r>
            </a:p>
            <a:p>
              <a:pPr marL="222212" lvl="2" indent="-222212">
                <a:buFont typeface="Arial" pitchFamily="34" charset="0"/>
                <a:buChar char="•"/>
              </a:pPr>
              <a:r>
                <a:rPr lang="en-US" sz="1900" dirty="0">
                  <a:solidFill>
                    <a:srgbClr val="0000CC"/>
                  </a:solidFill>
                  <a:latin typeface="Candara" pitchFamily="34" charset="0"/>
                </a:rPr>
                <a:t>Near polar orbits </a:t>
              </a:r>
            </a:p>
            <a:p>
              <a:pPr marL="222212" lvl="2" indent="-222212">
                <a:buFont typeface="Arial" pitchFamily="34" charset="0"/>
                <a:buChar char="•"/>
              </a:pPr>
              <a:r>
                <a:rPr lang="en-US" sz="1900" dirty="0">
                  <a:solidFill>
                    <a:srgbClr val="0000CC"/>
                  </a:solidFill>
                  <a:latin typeface="Candara" pitchFamily="34" charset="0"/>
                </a:rPr>
                <a:t>Global coverage two days</a:t>
              </a:r>
            </a:p>
            <a:p>
              <a:pPr marL="222212" lvl="2" indent="-222212">
                <a:buFont typeface="Arial" pitchFamily="34" charset="0"/>
                <a:buChar char="•"/>
              </a:pPr>
              <a:r>
                <a:rPr lang="en-US" sz="1900" dirty="0">
                  <a:solidFill>
                    <a:srgbClr val="0000CC"/>
                  </a:solidFill>
                  <a:latin typeface="Candara" pitchFamily="34" charset="0"/>
                </a:rPr>
                <a:t>Sensitive in 36 spectral </a:t>
              </a:r>
            </a:p>
            <a:p>
              <a:pPr marL="222212" lvl="2" indent="-222212"/>
              <a:r>
                <a:rPr lang="en-US" sz="1900" dirty="0">
                  <a:solidFill>
                    <a:srgbClr val="0000CC"/>
                  </a:solidFill>
                  <a:latin typeface="Candara" pitchFamily="34" charset="0"/>
                </a:rPr>
                <a:t>	bands</a:t>
              </a:r>
            </a:p>
          </p:txBody>
        </p:sp>
      </p:grpSp>
      <p:sp>
        <p:nvSpPr>
          <p:cNvPr id="13" name="Rectangle 12"/>
          <p:cNvSpPr/>
          <p:nvPr/>
        </p:nvSpPr>
        <p:spPr>
          <a:xfrm>
            <a:off x="5484971" y="1331992"/>
            <a:ext cx="6500707" cy="2235200"/>
          </a:xfrm>
          <a:prstGeom prst="rect">
            <a:avLst/>
          </a:prstGeom>
          <a:noFill/>
          <a:ln>
            <a:solidFill>
              <a:schemeClr val="bg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1" name="Picture 4" descr="http://www.atmos.uiuc.edu/earths_atmosphere/images/water_cycle/hydrologic_cycle2.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76" y="1265694"/>
            <a:ext cx="5137471" cy="47244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2090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379414" y="-374467"/>
            <a:ext cx="13012966" cy="7316221"/>
          </a:xfrm>
          <a:prstGeom prst="rect">
            <a:avLst/>
          </a:prstGeom>
        </p:spPr>
      </p:pic>
    </p:spTree>
    <p:extLst>
      <p:ext uri="{BB962C8B-B14F-4D97-AF65-F5344CB8AC3E}">
        <p14:creationId xmlns:p14="http://schemas.microsoft.com/office/powerpoint/2010/main" val="187236467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a:xfrm>
            <a:off x="519112" y="1447799"/>
            <a:ext cx="11149013" cy="4875181"/>
          </a:xfrm>
        </p:spPr>
        <p:txBody>
          <a:bodyPr/>
          <a:lstStyle/>
          <a:p>
            <a:pPr marL="457200" indent="-457200">
              <a:buFont typeface="Arial" panose="020B0604020202020204" pitchFamily="34" charset="0"/>
              <a:buChar char="•"/>
            </a:pPr>
            <a:r>
              <a:rPr lang="en-US" dirty="0" smtClean="0"/>
              <a:t>Live Demo: </a:t>
            </a:r>
            <a:r>
              <a:rPr lang="en-US" dirty="0" smtClean="0">
                <a:hlinkClick r:id="rId2"/>
              </a:rPr>
              <a:t>http://weatherservice.cloudapp.net</a:t>
            </a:r>
            <a:r>
              <a:rPr lang="en-US" dirty="0" smtClean="0"/>
              <a:t> </a:t>
            </a:r>
          </a:p>
          <a:p>
            <a:pPr marL="457200" indent="-457200">
              <a:buFont typeface="Arial" panose="020B0604020202020204" pitchFamily="34" charset="0"/>
              <a:buChar char="•"/>
            </a:pPr>
            <a:r>
              <a:rPr lang="en-US" dirty="0" smtClean="0"/>
              <a:t>Blog: </a:t>
            </a:r>
            <a:r>
              <a:rPr lang="en-US" dirty="0" smtClean="0">
                <a:hlinkClick r:id="rId3"/>
              </a:rPr>
              <a:t>http</a:t>
            </a:r>
            <a:r>
              <a:rPr lang="en-US" dirty="0">
                <a:hlinkClick r:id="rId3"/>
              </a:rPr>
              <a:t>://</a:t>
            </a:r>
            <a:r>
              <a:rPr lang="en-US" dirty="0" smtClean="0">
                <a:hlinkClick r:id="rId3"/>
              </a:rPr>
              <a:t>blogs.msdn.com/b/hpctrekker/archive/2012/11/26/running-weather-research-forecast-as-a-service-on-windows-azure.aspx</a:t>
            </a:r>
            <a:r>
              <a:rPr lang="en-US" dirty="0" smtClean="0"/>
              <a:t> </a:t>
            </a:r>
            <a:endParaRPr lang="en-US" dirty="0"/>
          </a:p>
          <a:p>
            <a:pPr marL="457200" indent="-457200">
              <a:buFont typeface="Arial" panose="020B0604020202020204" pitchFamily="34" charset="0"/>
              <a:buChar char="•"/>
            </a:pPr>
            <a:r>
              <a:rPr lang="en-US" dirty="0" smtClean="0">
                <a:hlinkClick r:id="rId4"/>
              </a:rPr>
              <a:t>www.windowsazure.com</a:t>
            </a:r>
            <a:r>
              <a:rPr lang="en-US" dirty="0" smtClean="0"/>
              <a:t> </a:t>
            </a:r>
          </a:p>
          <a:p>
            <a:pPr marL="457200" indent="-457200">
              <a:buFont typeface="Arial" panose="020B0604020202020204" pitchFamily="34" charset="0"/>
              <a:buChar char="•"/>
            </a:pPr>
            <a:r>
              <a:rPr lang="en-US" dirty="0" smtClean="0"/>
              <a:t>Commandline tools for Linux and Mac:  </a:t>
            </a:r>
            <a:r>
              <a:rPr lang="en-US" dirty="0" smtClean="0">
                <a:hlinkClick r:id="rId5"/>
              </a:rPr>
              <a:t>http</a:t>
            </a:r>
            <a:r>
              <a:rPr lang="en-US" dirty="0">
                <a:hlinkClick r:id="rId5"/>
              </a:rPr>
              <a:t>://www.windowsazure.com/en-us/manage/linux/other-resources/command-line-tools</a:t>
            </a:r>
            <a:r>
              <a:rPr lang="en-US" dirty="0" smtClean="0">
                <a:hlinkClick r:id="rId5"/>
              </a:rPr>
              <a:t>/</a:t>
            </a:r>
            <a:r>
              <a:rPr lang="en-US" dirty="0" smtClean="0"/>
              <a:t> </a:t>
            </a:r>
          </a:p>
          <a:p>
            <a:pPr marL="457200" indent="-457200">
              <a:buFont typeface="Arial" panose="020B0604020202020204" pitchFamily="34" charset="0"/>
              <a:buChar char="•"/>
            </a:pPr>
            <a:r>
              <a:rPr lang="en-US" dirty="0"/>
              <a:t>IPython tutorial: </a:t>
            </a:r>
            <a:r>
              <a:rPr lang="en-US" dirty="0">
                <a:hlinkClick r:id="rId6"/>
              </a:rPr>
              <a:t>http://www.windowsazure.com/en-us/develop/python/tutorials/ipython-notebook</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370489581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3498647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Footer Placeholder 3"/>
          <p:cNvSpPr>
            <a:spLocks noGrp="1"/>
          </p:cNvSpPr>
          <p:nvPr>
            <p:ph type="ftr" sz="quarter" idx="4294967295"/>
          </p:nvPr>
        </p:nvSpPr>
        <p:spPr>
          <a:xfrm>
            <a:off x="4164515" y="6355589"/>
            <a:ext cx="3859795" cy="366087"/>
          </a:xfrm>
          <a:prstGeom prst="rect">
            <a:avLst/>
          </a:prstGeom>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416"/>
            <a:ext cx="12188825" cy="685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834836" y="457974"/>
            <a:ext cx="5804218" cy="1405256"/>
          </a:xfrm>
          <a:prstGeom prst="rect">
            <a:avLst/>
          </a:prstGeom>
          <a:noFill/>
        </p:spPr>
        <p:txBody>
          <a:bodyPr wrap="none" rtlCol="0">
            <a:spAutoFit/>
          </a:bodyPr>
          <a:lstStyle/>
          <a:p>
            <a:pPr algn="ctr"/>
            <a:r>
              <a:rPr lang="en-US" sz="4266" dirty="0"/>
              <a:t>DELL Compute/Storage</a:t>
            </a:r>
          </a:p>
          <a:p>
            <a:pPr algn="ctr"/>
            <a:r>
              <a:rPr lang="en-US" sz="4266" dirty="0"/>
              <a:t>Container</a:t>
            </a:r>
          </a:p>
        </p:txBody>
      </p:sp>
      <p:sp>
        <p:nvSpPr>
          <p:cNvPr id="8" name="TextBox 7"/>
          <p:cNvSpPr txBox="1"/>
          <p:nvPr/>
        </p:nvSpPr>
        <p:spPr>
          <a:xfrm>
            <a:off x="9460198" y="2406402"/>
            <a:ext cx="3625160" cy="584647"/>
          </a:xfrm>
          <a:prstGeom prst="rect">
            <a:avLst/>
          </a:prstGeom>
          <a:noFill/>
        </p:spPr>
        <p:txBody>
          <a:bodyPr wrap="none" rtlCol="0">
            <a:spAutoFit/>
          </a:bodyPr>
          <a:lstStyle/>
          <a:p>
            <a:r>
              <a:rPr lang="en-US" sz="3199" dirty="0"/>
              <a:t>Transformer &amp; UPS</a:t>
            </a:r>
          </a:p>
        </p:txBody>
      </p:sp>
      <p:sp>
        <p:nvSpPr>
          <p:cNvPr id="9" name="TextBox 8"/>
          <p:cNvSpPr txBox="1"/>
          <p:nvPr/>
        </p:nvSpPr>
        <p:spPr>
          <a:xfrm>
            <a:off x="812588" y="6019126"/>
            <a:ext cx="2742867" cy="584647"/>
          </a:xfrm>
          <a:prstGeom prst="rect">
            <a:avLst/>
          </a:prstGeom>
          <a:noFill/>
        </p:spPr>
        <p:txBody>
          <a:bodyPr wrap="none" rtlCol="0">
            <a:spAutoFit/>
          </a:bodyPr>
          <a:lstStyle/>
          <a:p>
            <a:r>
              <a:rPr lang="en-US" sz="3199" dirty="0">
                <a:solidFill>
                  <a:schemeClr val="bg1">
                    <a:lumMod val="95000"/>
                  </a:schemeClr>
                </a:solidFill>
              </a:rPr>
              <a:t>Air Flow Vents</a:t>
            </a:r>
          </a:p>
        </p:txBody>
      </p:sp>
      <p:cxnSp>
        <p:nvCxnSpPr>
          <p:cNvPr id="11" name="Straight Arrow Connector 10"/>
          <p:cNvCxnSpPr/>
          <p:nvPr/>
        </p:nvCxnSpPr>
        <p:spPr>
          <a:xfrm flipV="1">
            <a:off x="1218882" y="5181143"/>
            <a:ext cx="406294" cy="83798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766798" y="2775636"/>
            <a:ext cx="203146" cy="348644"/>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565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507867" y="1219776"/>
            <a:ext cx="10919156" cy="5104070"/>
          </a:xfrm>
          <a:prstGeom prst="rect">
            <a:avLst/>
          </a:prstGeo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665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4294967295"/>
          </p:nvPr>
        </p:nvSpPr>
        <p:spPr>
          <a:xfrm>
            <a:off x="4164515" y="6355589"/>
            <a:ext cx="3859795" cy="366087"/>
          </a:xfrm>
          <a:prstGeom prst="rect">
            <a:avLst/>
          </a:prstGeom>
        </p:spPr>
        <p:txBody>
          <a:bodyPr/>
          <a:lstStyle/>
          <a:p>
            <a:endParaRPr lang="en-US" dirty="0"/>
          </a:p>
        </p:txBody>
      </p:sp>
      <p:sp>
        <p:nvSpPr>
          <p:cNvPr id="5" name="TextBox 4"/>
          <p:cNvSpPr txBox="1"/>
          <p:nvPr/>
        </p:nvSpPr>
        <p:spPr>
          <a:xfrm>
            <a:off x="7694195" y="5714406"/>
            <a:ext cx="4725974" cy="584647"/>
          </a:xfrm>
          <a:prstGeom prst="rect">
            <a:avLst/>
          </a:prstGeom>
          <a:noFill/>
        </p:spPr>
        <p:txBody>
          <a:bodyPr wrap="none" rtlCol="0">
            <a:spAutoFit/>
          </a:bodyPr>
          <a:lstStyle/>
          <a:p>
            <a:r>
              <a:rPr lang="en-US" sz="3199" b="1" dirty="0">
                <a:solidFill>
                  <a:schemeClr val="bg1">
                    <a:lumMod val="95000"/>
                  </a:schemeClr>
                </a:solidFill>
              </a:rPr>
              <a:t>Inside a DELL Container</a:t>
            </a:r>
          </a:p>
        </p:txBody>
      </p:sp>
      <p:sp>
        <p:nvSpPr>
          <p:cNvPr id="6" name="TextBox 5"/>
          <p:cNvSpPr txBox="1"/>
          <p:nvPr/>
        </p:nvSpPr>
        <p:spPr>
          <a:xfrm>
            <a:off x="4367662" y="229433"/>
            <a:ext cx="3326535" cy="1569276"/>
          </a:xfrm>
          <a:prstGeom prst="rect">
            <a:avLst/>
          </a:prstGeom>
          <a:solidFill>
            <a:schemeClr val="bg2">
              <a:lumMod val="75000"/>
            </a:schemeClr>
          </a:solidFill>
        </p:spPr>
        <p:txBody>
          <a:bodyPr wrap="square" rtlCol="0">
            <a:spAutoFit/>
          </a:bodyPr>
          <a:lstStyle/>
          <a:p>
            <a:r>
              <a:rPr lang="en-US" sz="3199" dirty="0"/>
              <a:t>Compute Rack</a:t>
            </a:r>
          </a:p>
          <a:p>
            <a:r>
              <a:rPr lang="en-US" sz="3199" dirty="0"/>
              <a:t>2 “Side by Side” Servers</a:t>
            </a:r>
          </a:p>
        </p:txBody>
      </p:sp>
      <p:cxnSp>
        <p:nvCxnSpPr>
          <p:cNvPr id="8" name="Straight Arrow Connector 7"/>
          <p:cNvCxnSpPr>
            <a:stCxn id="6" idx="1"/>
          </p:cNvCxnSpPr>
          <p:nvPr/>
        </p:nvCxnSpPr>
        <p:spPr>
          <a:xfrm flipH="1">
            <a:off x="2945636" y="1014071"/>
            <a:ext cx="1422026" cy="20570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55074" y="704875"/>
            <a:ext cx="812588" cy="5910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59294" y="1000416"/>
            <a:ext cx="2794355" cy="584647"/>
          </a:xfrm>
          <a:prstGeom prst="rect">
            <a:avLst/>
          </a:prstGeom>
          <a:noFill/>
        </p:spPr>
        <p:txBody>
          <a:bodyPr wrap="none" rtlCol="0">
            <a:spAutoFit/>
          </a:bodyPr>
          <a:lstStyle/>
          <a:p>
            <a:r>
              <a:rPr lang="en-US" sz="3199" dirty="0">
                <a:solidFill>
                  <a:schemeClr val="bg1"/>
                </a:solidFill>
              </a:rPr>
              <a:t>Disk Sled Rack</a:t>
            </a:r>
          </a:p>
        </p:txBody>
      </p:sp>
      <p:cxnSp>
        <p:nvCxnSpPr>
          <p:cNvPr id="14" name="Straight Arrow Connector 13"/>
          <p:cNvCxnSpPr/>
          <p:nvPr/>
        </p:nvCxnSpPr>
        <p:spPr>
          <a:xfrm flipH="1">
            <a:off x="4570811" y="1185035"/>
            <a:ext cx="388484" cy="33946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7868" y="367898"/>
            <a:ext cx="2794355" cy="584647"/>
          </a:xfrm>
          <a:prstGeom prst="rect">
            <a:avLst/>
          </a:prstGeom>
          <a:noFill/>
        </p:spPr>
        <p:txBody>
          <a:bodyPr wrap="none" rtlCol="0">
            <a:spAutoFit/>
          </a:bodyPr>
          <a:lstStyle/>
          <a:p>
            <a:r>
              <a:rPr lang="en-US" sz="3199" dirty="0">
                <a:solidFill>
                  <a:schemeClr val="bg1"/>
                </a:solidFill>
              </a:rPr>
              <a:t>Disk Sled Rack</a:t>
            </a:r>
          </a:p>
        </p:txBody>
      </p:sp>
      <p:cxnSp>
        <p:nvCxnSpPr>
          <p:cNvPr id="20" name="Straight Arrow Connector 19"/>
          <p:cNvCxnSpPr/>
          <p:nvPr/>
        </p:nvCxnSpPr>
        <p:spPr>
          <a:xfrm>
            <a:off x="1516644" y="704876"/>
            <a:ext cx="220333" cy="509194"/>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298538" y="1046571"/>
            <a:ext cx="4070153" cy="1076961"/>
          </a:xfrm>
          <a:prstGeom prst="rect">
            <a:avLst/>
          </a:prstGeom>
          <a:solidFill>
            <a:schemeClr val="bg2">
              <a:lumMod val="90000"/>
            </a:schemeClr>
          </a:solidFill>
        </p:spPr>
        <p:txBody>
          <a:bodyPr wrap="none" rtlCol="0">
            <a:spAutoFit/>
          </a:bodyPr>
          <a:lstStyle/>
          <a:p>
            <a:r>
              <a:rPr lang="en-US" sz="3199" dirty="0"/>
              <a:t>On the truck</a:t>
            </a:r>
          </a:p>
          <a:p>
            <a:r>
              <a:rPr lang="en-US" sz="3199" dirty="0"/>
              <a:t>At DELL’s Austin Plant</a:t>
            </a:r>
          </a:p>
        </p:txBody>
      </p:sp>
    </p:spTree>
    <p:extLst>
      <p:ext uri="{BB962C8B-B14F-4D97-AF65-F5344CB8AC3E}">
        <p14:creationId xmlns:p14="http://schemas.microsoft.com/office/powerpoint/2010/main" val="120458108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pic>
        <p:nvPicPr>
          <p:cNvPr id="3" name="Picture 2"/>
          <p:cNvPicPr>
            <a:picLocks noChangeAspect="1"/>
          </p:cNvPicPr>
          <p:nvPr/>
        </p:nvPicPr>
        <p:blipFill>
          <a:blip r:embed="rId6"/>
          <a:stretch>
            <a:fillRect/>
          </a:stretch>
        </p:blipFill>
        <p:spPr>
          <a:xfrm>
            <a:off x="550088" y="332943"/>
            <a:ext cx="11088647" cy="6192114"/>
          </a:xfrm>
          <a:prstGeom prst="rect">
            <a:avLst/>
          </a:prstGeom>
        </p:spPr>
      </p:pic>
    </p:spTree>
    <p:extLst>
      <p:ext uri="{BB962C8B-B14F-4D97-AF65-F5344CB8AC3E}">
        <p14:creationId xmlns:p14="http://schemas.microsoft.com/office/powerpoint/2010/main" val="38575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wr7q.4iZjkOgIWH6Uw8Bs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www.w3.org/XML/1998/namespace"/>
    <ds:schemaRef ds:uri="230e9df3-be65-4c73-a93b-d1236ebd677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4424</TotalTime>
  <Words>3570</Words>
  <Application>Microsoft Office PowerPoint</Application>
  <PresentationFormat>Custom</PresentationFormat>
  <Paragraphs>662</Paragraphs>
  <Slides>56</Slides>
  <Notes>31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0" baseType="lpstr">
      <vt:lpstr>微软雅黑</vt:lpstr>
      <vt:lpstr>宋体</vt:lpstr>
      <vt:lpstr>Arial</vt:lpstr>
      <vt:lpstr>Arial Bold</vt:lpstr>
      <vt:lpstr>Calibri</vt:lpstr>
      <vt:lpstr>Candara</vt:lpstr>
      <vt:lpstr>Segoe Semibold</vt:lpstr>
      <vt:lpstr>Segoe UI</vt:lpstr>
      <vt:lpstr>Segoe UI Light</vt:lpstr>
      <vt:lpstr>Verdana</vt:lpstr>
      <vt:lpstr>Wingdings</vt:lpstr>
      <vt:lpstr>ヒラギノ角ゴ Pro W3</vt:lpstr>
      <vt:lpstr>MS1444_Windows Azure Template 16x9_r08b</vt:lpstr>
      <vt:lpstr>think-cell Slide</vt:lpstr>
      <vt:lpstr>WRF in the Cloud: An introduction to Big Compute on Windows Azure </vt:lpstr>
      <vt:lpstr>Agenda</vt:lpstr>
      <vt:lpstr>PowerPoint Presentation</vt:lpstr>
      <vt:lpstr>Cloud Computing</vt:lpstr>
      <vt:lpstr>Global Footprint</vt:lpstr>
      <vt:lpstr>PowerPoint Presentation</vt:lpstr>
      <vt:lpstr>PowerPoint Presentation</vt:lpstr>
      <vt:lpstr>PowerPoint Presentation</vt:lpstr>
      <vt:lpstr>Windows Azure</vt:lpstr>
      <vt:lpstr>Datacenter Network Architecture</vt:lpstr>
      <vt:lpstr>Why Cloud Computing?</vt:lpstr>
      <vt:lpstr>Big Data</vt:lpstr>
      <vt:lpstr>PowerPoint Presentation</vt:lpstr>
      <vt:lpstr>Compute and Optimizations</vt:lpstr>
      <vt:lpstr>Devices: Internet and Internet of things</vt:lpstr>
      <vt:lpstr>Collecting data above the cloud</vt:lpstr>
      <vt:lpstr>Collective Intelligence and Predictive analysis</vt:lpstr>
      <vt:lpstr>PowerPoint Presentation</vt:lpstr>
      <vt:lpstr>Linux Offering</vt:lpstr>
      <vt:lpstr>PowerPoint Presentation</vt:lpstr>
      <vt:lpstr>PowerPoint Presentation</vt:lpstr>
      <vt:lpstr>PowerPoint Presentation</vt:lpstr>
      <vt:lpstr>Windows Azure High Performance SKU</vt:lpstr>
      <vt:lpstr>PowerPoint Presentation</vt:lpstr>
      <vt:lpstr>HDFS on Azure: Tale of two File Systems</vt:lpstr>
      <vt:lpstr>A few Demos</vt:lpstr>
      <vt:lpstr>Demo: Weather Forecast as a Service</vt:lpstr>
      <vt:lpstr>Weather Forecast  Computation  as a Service </vt:lpstr>
      <vt:lpstr>PowerPoint Presentation</vt:lpstr>
      <vt:lpstr>WRF Service Architecture</vt:lpstr>
      <vt:lpstr>PowerPoint Presentation</vt:lpstr>
      <vt:lpstr>PowerPoint Presentation</vt:lpstr>
      <vt:lpstr>PowerPoint Presentation</vt:lpstr>
      <vt:lpstr>PowerPoint Presentation</vt:lpstr>
      <vt:lpstr>PowerPoint Presentation</vt:lpstr>
      <vt:lpstr>HeatMap: 5 Compute Nodes running at 100%</vt:lpstr>
      <vt:lpstr>Heat Map: Scaling to 96 cores</vt:lpstr>
      <vt:lpstr>PowerPoint Presentation</vt:lpstr>
      <vt:lpstr>PowerPoint Presentation</vt:lpstr>
      <vt:lpstr>Processing Steps</vt:lpstr>
      <vt:lpstr>Pre-Processing</vt:lpstr>
      <vt:lpstr>Process steps for Bing Map overlay</vt:lpstr>
      <vt:lpstr>Demo:   Interactive computing and data analysis with IPython Notebook</vt:lpstr>
      <vt:lpstr>PowerPoint Presentation</vt:lpstr>
      <vt:lpstr>PowerPoint Presentation</vt:lpstr>
      <vt:lpstr>PowerPoint Presentation</vt:lpstr>
      <vt:lpstr>PowerPoint Presentation</vt:lpstr>
      <vt:lpstr>PowerPoint Presentation</vt:lpstr>
      <vt:lpstr>PowerPoint Presentation</vt:lpstr>
      <vt:lpstr>Resources</vt:lpstr>
      <vt:lpstr>Windows HPC Server Burst</vt:lpstr>
      <vt:lpstr>PowerPoint Presentation</vt:lpstr>
      <vt:lpstr>AzureMODIS – Computing Evapotranspiration (ETP) Catharine van Ingen (MSR), Jie Li, Marty Humphrey (UVA), Youngryel Ryu (UCB),  Deb Agarwal (BWC/LBL), Keith Jackson (BL), Jay Borenstein (Stanford) , Team SICT: Vlad Andrei, Klaus Ganser,  Samir Selman, Nandita Prabhu (Stanford), Team Nimbus: David Li, Sudarshan Rangarajan, Shantanu Kurhekar, Riddhi Mittal (Stanford)</vt:lpstr>
      <vt:lpstr>PowerPoint Presentation</vt:lpstr>
      <vt:lpstr>Resources</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and Hadoop on Windows Azure</dc:title>
  <dc:subject>Windows Azure</dc:subject>
  <dc:creator>wenmingy</dc:creator>
  <dc:description>In this presentation you'll better understand the role of Big Data in the cloud and how Windows Azure &amp; Hadoop work together.
by wenmingy</dc:description>
  <cp:lastModifiedBy>Wenming Ye</cp:lastModifiedBy>
  <cp:revision>436</cp:revision>
  <cp:lastPrinted>2011-10-11T14:25:22Z</cp:lastPrinted>
  <dcterms:created xsi:type="dcterms:W3CDTF">2011-03-29T16:07:22Z</dcterms:created>
  <dcterms:modified xsi:type="dcterms:W3CDTF">2013-08-01T19:07:34Z</dcterms:modified>
  <cp:version>1.0.4</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